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3"/>
    <p:sldId id="258" r:id="rId4"/>
    <p:sldId id="257" r:id="rId5"/>
    <p:sldId id="292" r:id="rId6"/>
    <p:sldId id="293" r:id="rId7"/>
    <p:sldId id="294" r:id="rId8"/>
    <p:sldId id="295" r:id="rId9"/>
    <p:sldId id="296" r:id="rId10"/>
    <p:sldId id="297" r:id="rId11"/>
    <p:sldId id="298" r:id="rId12"/>
    <p:sldId id="299" r:id="rId13"/>
    <p:sldId id="300" r:id="rId14"/>
    <p:sldId id="301" r:id="rId15"/>
    <p:sldId id="302" r:id="rId16"/>
    <p:sldId id="283" r:id="rId17"/>
    <p:sldId id="284" r:id="rId19"/>
    <p:sldId id="285" r:id="rId20"/>
    <p:sldId id="286" r:id="rId21"/>
    <p:sldId id="287" r:id="rId22"/>
    <p:sldId id="304" r:id="rId23"/>
    <p:sldId id="303" r:id="rId24"/>
    <p:sldId id="306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EEE3"/>
    <a:srgbClr val="E3E7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AB00C6-263E-44BF-BD78-5FE6B35CDEF7}" type="datetimeFigureOut">
              <a:rPr lang="fr-FR" smtClean="0"/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  <a:endParaRPr lang="fr-FR"/>
          </a:p>
          <a:p>
            <a:pPr lvl="1"/>
            <a:r>
              <a:rPr lang="fr-FR"/>
              <a:t>Deuxième niveau</a:t>
            </a:r>
            <a:endParaRPr lang="fr-FR"/>
          </a:p>
          <a:p>
            <a:pPr lvl="2"/>
            <a:r>
              <a:rPr lang="fr-FR"/>
              <a:t>Troisième niveau</a:t>
            </a:r>
            <a:endParaRPr lang="fr-FR"/>
          </a:p>
          <a:p>
            <a:pPr lvl="3"/>
            <a:r>
              <a:rPr lang="fr-FR"/>
              <a:t>Quatrième niveau</a:t>
            </a:r>
            <a:endParaRPr lang="fr-FR"/>
          </a:p>
          <a:p>
            <a:pPr lvl="4"/>
            <a:r>
              <a:rPr lang="fr-FR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67A198-4374-448F-A743-C7B81E4B6C72}" type="slidenum">
              <a:rPr lang="fr-FR" smtClean="0"/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Espace réservé de l'image des diapositives 1"/>
          <p:cNvSpPr/>
          <p:nvPr>
            <p:ph type="sldImg" idx="2"/>
          </p:nvPr>
        </p:nvSpPr>
        <p:spPr/>
      </p:sp>
      <p:sp>
        <p:nvSpPr>
          <p:cNvPr id="3" name="Espace réservé du texte 2"/>
          <p:cNvSpPr/>
          <p:nvPr>
            <p:ph type="body" idx="3"/>
          </p:nvPr>
        </p:nvSpPr>
        <p:spPr/>
        <p:txBody>
          <a:bodyPr/>
          <a:p>
            <a:endParaRPr lang="fr-F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068" y="5458265"/>
            <a:ext cx="1181687" cy="67981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13785" y="98476"/>
            <a:ext cx="4356295" cy="37731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7D13098-2AD2-43A9-90F1-E35ED425D597}" type="datetimeFigureOut">
              <a:rPr lang="fr-FR" smtClean="0"/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9147F23-DD7F-4532-8B02-16EA9ACEF47E}" type="slidenum">
              <a:rPr lang="fr-FR" smtClean="0"/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image" Target="../media/image4.jpeg"/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000"/>
            <a:lum/>
          </a:blip>
          <a:srcRect/>
          <a:stretch>
            <a:fillRect t="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t="2769" b="-2769"/>
          <a:stretch>
            <a:fillRect/>
          </a:stretch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hyperlink" Target="http://docs.moodle.org/fr/" TargetMode="External"/><Relationship Id="rId1" Type="http://schemas.openxmlformats.org/officeDocument/2006/relationships/hyperlink" Target="https://play.google.com/store/apps/details?id=com.moodle.moodlemobile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97840" y="266700"/>
            <a:ext cx="3756660" cy="494665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fr-FR" b="1" i="1" kern="1200" dirty="0">
                <a:solidFill>
                  <a:srgbClr val="000000"/>
                </a:solidFill>
                <a:effectLst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Institut de Formation Sainte Marie</a:t>
            </a:r>
            <a:endParaRPr lang="fr-FR" sz="1400" dirty="0">
              <a:effectLst/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</p:txBody>
      </p:sp>
      <p:pic>
        <p:nvPicPr>
          <p:cNvPr id="5" name="Image 4" descr="imageCEL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66860" y="445770"/>
            <a:ext cx="2606040" cy="176657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195955" y="2659380"/>
            <a:ext cx="5742940" cy="13811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2200" b="1" dirty="0">
                <a:effectLst/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PROJET DE COURS EN LIGNE DU GROUPE I.F.S.M.</a:t>
            </a:r>
            <a:endParaRPr lang="fr-FR" sz="2200" dirty="0">
              <a:effectLst/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200" dirty="0">
                <a:effectLst/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 </a:t>
            </a:r>
            <a:endParaRPr lang="fr-FR" sz="2200" dirty="0">
              <a:effectLst/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2200" dirty="0">
                <a:effectLst/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 </a:t>
            </a:r>
            <a:r>
              <a:rPr lang="fr-FR" sz="2200" b="1" dirty="0">
                <a:solidFill>
                  <a:srgbClr val="FF0000"/>
                </a:solidFill>
                <a:effectLst/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GUIDE D’UTILISATION ETUDIANTS</a:t>
            </a:r>
            <a:endParaRPr lang="fr-FR" sz="2200" dirty="0"/>
          </a:p>
        </p:txBody>
      </p:sp>
      <p:sp>
        <p:nvSpPr>
          <p:cNvPr id="8" name="ZoneTexte 7"/>
          <p:cNvSpPr txBox="1"/>
          <p:nvPr/>
        </p:nvSpPr>
        <p:spPr>
          <a:xfrm>
            <a:off x="8830945" y="4780915"/>
            <a:ext cx="2941955" cy="11849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b="1" i="1" u="sng" dirty="0">
                <a:effectLst/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Équipe du projet</a:t>
            </a:r>
            <a:r>
              <a:rPr lang="fr-FR" sz="1800" dirty="0">
                <a:effectLst/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		</a:t>
            </a:r>
            <a:endParaRPr lang="fr-FR" sz="1800" dirty="0">
              <a:effectLst/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b="1" dirty="0">
                <a:effectLst/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M. GODONOU AHISSOU E.	</a:t>
            </a:r>
            <a:endParaRPr lang="fr-FR" sz="1800" b="1" dirty="0">
              <a:effectLst/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b="1" dirty="0">
                <a:effectLst/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M. BAZARE MAXIME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6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558800" y="431800"/>
            <a:ext cx="108839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fr-FR" sz="1800" dirty="0">
                <a:effectLst/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Saisir dans l’Url  lQe nom de la plate-forme (</a:t>
            </a:r>
            <a:r>
              <a:rPr lang="fr-FR" sz="1800" b="1" i="1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libri" panose="020F0502020204030204" charset="0"/>
                <a:cs typeface="Times New Roman" panose="02020603050405020304" pitchFamily="18" charset="0"/>
              </a:rPr>
              <a:t>ifsmcoursenligne.net</a:t>
            </a:r>
            <a:r>
              <a:rPr lang="fr-FR" sz="1800" dirty="0">
                <a:effectLst/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)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1"/>
          <a:srcRect t="6128" r="23579" b="83728"/>
          <a:stretch>
            <a:fillRect/>
          </a:stretch>
        </p:blipFill>
        <p:spPr>
          <a:xfrm>
            <a:off x="1325880" y="899160"/>
            <a:ext cx="8298180" cy="78486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ZoneTexte 8"/>
          <p:cNvSpPr txBox="1"/>
          <p:nvPr/>
        </p:nvSpPr>
        <p:spPr>
          <a:xfrm>
            <a:off x="673100" y="1725295"/>
            <a:ext cx="9604375" cy="9398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"/>
              <a:tabLst>
                <a:tab pos="266700" algn="l"/>
              </a:tabLst>
            </a:pPr>
            <a:r>
              <a:rPr lang="fr-F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Puis valider</a:t>
            </a:r>
            <a:endParaRPr lang="fr-FR" sz="1800" dirty="0">
              <a:effectLst/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1200"/>
              </a:spcBef>
            </a:pPr>
            <a:r>
              <a:rPr lang="fr-FR" sz="1800" b="1" kern="0" dirty="0">
                <a:solidFill>
                  <a:schemeClr val="tx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等线 Light" panose="02010600030101010101" pitchFamily="2" charset="-122"/>
                <a:cs typeface="Times New Roman" panose="02020603050405020304" pitchFamily="18" charset="0"/>
              </a:rPr>
              <a:t>Vous verrez apparaître La fenêtre ci-dessous </a:t>
            </a:r>
            <a:endParaRPr lang="fr-FR" sz="1800" b="1" kern="0" dirty="0">
              <a:solidFill>
                <a:schemeClr val="tx1"/>
              </a:solidFill>
              <a:effectLst/>
              <a:latin typeface="Calibri Light" panose="020F0302020204030204" pitchFamily="34" charset="0"/>
              <a:ea typeface="等线 Light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130" y="2719705"/>
            <a:ext cx="5249545" cy="341503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Zone de texte 12"/>
          <p:cNvSpPr txBox="1"/>
          <p:nvPr/>
        </p:nvSpPr>
        <p:spPr>
          <a:xfrm>
            <a:off x="6376670" y="2719705"/>
            <a:ext cx="3618230" cy="3415030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noAutofit/>
          </a:bodyPr>
          <a:p>
            <a:pPr>
              <a:lnSpc>
                <a:spcPct val="107000"/>
              </a:lnSpc>
              <a:spcBef>
                <a:spcPts val="1200"/>
              </a:spcBef>
            </a:pPr>
            <a:r>
              <a:rPr lang="fr-FR" sz="1200" b="1" kern="0">
                <a:solidFill>
                  <a:srgbClr val="2F5496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ea typeface="等线 Light" panose="02010600030101010101" pitchFamily="2" charset="-122"/>
                <a:cs typeface="Times New Roman" panose="02020603050405020304" pitchFamily="18" charset="0"/>
              </a:rPr>
              <a:t>Saisir ensuite :</a:t>
            </a:r>
            <a:endParaRPr lang="fr-FR" sz="1600" b="1" kern="0">
              <a:solidFill>
                <a:srgbClr val="2F5496"/>
              </a:solidFill>
              <a:effectLst/>
              <a:latin typeface="Calibri Light" panose="020F0302020204030204" pitchFamily="34" charset="0"/>
              <a:ea typeface="等线 Light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fr-FR" sz="1200" b="1" kern="0">
                <a:solidFill>
                  <a:schemeClr val="tx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ea typeface="等线 Light" panose="02010600030101010101" pitchFamily="2" charset="-122"/>
                <a:cs typeface="Times New Roman" panose="02020603050405020304" pitchFamily="18" charset="0"/>
              </a:rPr>
              <a:t>votre </a:t>
            </a:r>
            <a:r>
              <a:rPr lang="fr-FR" sz="1200" b="1" kern="0">
                <a:solidFill>
                  <a:srgbClr val="92D05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ea typeface="等线 Light" panose="02010600030101010101" pitchFamily="2" charset="-122"/>
                <a:cs typeface="Times New Roman" panose="02020603050405020304" pitchFamily="18" charset="0"/>
              </a:rPr>
              <a:t>nom utilisateur</a:t>
            </a:r>
            <a:r>
              <a:rPr lang="fr-FR" sz="1200" b="1" kern="0">
                <a:solidFill>
                  <a:srgbClr val="2F5496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ea typeface="等线 Light" panose="02010600030101010101" pitchFamily="2" charset="-122"/>
                <a:cs typeface="Times New Roman" panose="02020603050405020304" pitchFamily="18" charset="0"/>
              </a:rPr>
              <a:t> (</a:t>
            </a:r>
            <a:r>
              <a:rPr lang="fr-FR" sz="1200" b="1" kern="0">
                <a:solidFill>
                  <a:srgbClr val="0070C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ea typeface="等线 Light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fr-FR" sz="1200" b="1" kern="0">
                <a:solidFill>
                  <a:srgbClr val="FF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ea typeface="等线 Light" panose="02010600030101010101" pitchFamily="2" charset="-122"/>
                <a:cs typeface="Times New Roman" panose="02020603050405020304" pitchFamily="18" charset="0"/>
              </a:rPr>
              <a:t>toujours en lettre  minuscule et en un seul mot</a:t>
            </a:r>
            <a:r>
              <a:rPr lang="fr-FR" sz="1200" b="1" kern="0">
                <a:solidFill>
                  <a:srgbClr val="0070C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ea typeface="等线 Light" panose="02010600030101010101" pitchFamily="2" charset="-122"/>
                <a:cs typeface="Times New Roman" panose="02020603050405020304" pitchFamily="18" charset="0"/>
              </a:rPr>
              <a:t> )</a:t>
            </a:r>
            <a:endParaRPr lang="fr-FR" sz="1600" b="1" kern="0">
              <a:solidFill>
                <a:srgbClr val="2F5496"/>
              </a:solidFill>
              <a:effectLst/>
              <a:latin typeface="Calibri Light" panose="020F0302020204030204" pitchFamily="34" charset="0"/>
              <a:ea typeface="等线 Light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200" b="1">
                <a:solidFill>
                  <a:srgbClr val="0070C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ea typeface="Calibri" panose="020F0502020204030204" charset="0"/>
                <a:cs typeface="Calibri" panose="020F0502020204030204" charset="0"/>
              </a:rPr>
              <a:t>	</a:t>
            </a:r>
            <a:r>
              <a:rPr lang="fr-FR" sz="120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ea typeface="Calibri" panose="020F0502020204030204" charset="0"/>
                <a:cs typeface="Calibri" panose="020F0502020204030204" charset="0"/>
              </a:rPr>
              <a:t>Exemple </a:t>
            </a:r>
            <a:r>
              <a:rPr lang="fr-FR" sz="1200" b="1">
                <a:solidFill>
                  <a:srgbClr val="0070C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ea typeface="Calibri" panose="020F0502020204030204" charset="0"/>
                <a:cs typeface="Calibri" panose="020F0502020204030204" charset="0"/>
              </a:rPr>
              <a:t>: koffiseryadama</a:t>
            </a:r>
            <a:endParaRPr lang="fr-FR" sz="1100">
              <a:effectLst/>
              <a:ea typeface="Calibri" panose="020F0502020204030204" charset="0"/>
              <a:cs typeface="Times New Roman" panose="02020603050405020304" pitchFamily="18" charset="0"/>
            </a:endParaRPr>
          </a:p>
          <a:p>
            <a:pPr lvl="0" indent="0">
              <a:lnSpc>
                <a:spcPct val="107000"/>
              </a:lnSpc>
              <a:spcBef>
                <a:spcPts val="1200"/>
              </a:spcBef>
              <a:buFont typeface="+mj-lt"/>
              <a:buNone/>
            </a:pPr>
            <a:r>
              <a:rPr lang="fr-FR" sz="1200" b="1" kern="0">
                <a:solidFill>
                  <a:srgbClr val="2F5496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ea typeface="等线 Light" panose="02010600030101010101" pitchFamily="2" charset="-122"/>
                <a:cs typeface="Times New Roman" panose="02020603050405020304" pitchFamily="18" charset="0"/>
              </a:rPr>
              <a:t>2.     </a:t>
            </a:r>
            <a:r>
              <a:rPr lang="fr-FR" sz="1200" b="1" kern="0">
                <a:solidFill>
                  <a:schemeClr val="tx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ea typeface="等线 Light" panose="02010600030101010101" pitchFamily="2" charset="-122"/>
                <a:cs typeface="Times New Roman" panose="02020603050405020304" pitchFamily="18" charset="0"/>
              </a:rPr>
              <a:t>Votre </a:t>
            </a:r>
            <a:r>
              <a:rPr lang="fr-FR" sz="1200" b="1" kern="0">
                <a:solidFill>
                  <a:srgbClr val="92D05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ea typeface="等线 Light" panose="02010600030101010101" pitchFamily="2" charset="-122"/>
                <a:cs typeface="Times New Roman" panose="02020603050405020304" pitchFamily="18" charset="0"/>
              </a:rPr>
              <a:t>mot de passe</a:t>
            </a:r>
            <a:r>
              <a:rPr lang="fr-FR" sz="1200" b="1" kern="0">
                <a:solidFill>
                  <a:srgbClr val="2F5496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ea typeface="等线 Light" panose="02010600030101010101" pitchFamily="2" charset="-122"/>
                <a:cs typeface="Times New Roman" panose="02020603050405020304" pitchFamily="18" charset="0"/>
              </a:rPr>
              <a:t> (</a:t>
            </a:r>
            <a:r>
              <a:rPr lang="fr-FR" sz="1200" b="1" kern="0">
                <a:solidFill>
                  <a:srgbClr val="FF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ea typeface="等线 Light" panose="02010600030101010101" pitchFamily="2" charset="-122"/>
                <a:cs typeface="Times New Roman" panose="02020603050405020304" pitchFamily="18" charset="0"/>
              </a:rPr>
              <a:t>doit comporter au moins une lettre majuscule (A,Z,Q...), un caractère (#, @, %....) un chiffe (1,2,3,......)</a:t>
            </a:r>
            <a:r>
              <a:rPr lang="fr-FR" sz="1200" b="1" kern="0">
                <a:solidFill>
                  <a:srgbClr val="0070C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ea typeface="等线 Light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fr-FR" sz="1200" b="1" kern="0">
                <a:solidFill>
                  <a:srgbClr val="2F5496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ea typeface="等线 Light" panose="02010600030101010101" pitchFamily="2" charset="-122"/>
                <a:cs typeface="Times New Roman" panose="02020603050405020304" pitchFamily="18" charset="0"/>
              </a:rPr>
              <a:t>)</a:t>
            </a:r>
            <a:endParaRPr lang="fr-FR" sz="1600" b="1" kern="0">
              <a:solidFill>
                <a:srgbClr val="2F5496"/>
              </a:solidFill>
              <a:effectLst/>
              <a:latin typeface="Calibri Light" panose="020F0302020204030204" pitchFamily="34" charset="0"/>
              <a:ea typeface="等线 Light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20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ea typeface="Calibri" panose="020F0502020204030204" charset="0"/>
                <a:cs typeface="Calibri" panose="020F0502020204030204" charset="0"/>
              </a:rPr>
              <a:t>	Exemple 1 : </a:t>
            </a:r>
            <a:r>
              <a:rPr lang="fr-FR" sz="1200">
                <a:solidFill>
                  <a:srgbClr val="FF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ea typeface="Calibri" panose="020F0502020204030204" charset="0"/>
                <a:cs typeface="Calibri" panose="020F0502020204030204" charset="0"/>
              </a:rPr>
              <a:t>K</a:t>
            </a:r>
            <a:r>
              <a:rPr lang="fr-FR" sz="120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ea typeface="Calibri" panose="020F0502020204030204" charset="0"/>
                <a:cs typeface="Calibri" panose="020F0502020204030204" charset="0"/>
              </a:rPr>
              <a:t>offi</a:t>
            </a:r>
            <a:r>
              <a:rPr lang="fr-FR" sz="1200">
                <a:solidFill>
                  <a:srgbClr val="FF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ea typeface="Calibri" panose="020F0502020204030204" charset="0"/>
                <a:cs typeface="Calibri" panose="020F0502020204030204" charset="0"/>
              </a:rPr>
              <a:t>@</a:t>
            </a:r>
            <a:r>
              <a:rPr lang="fr-FR" sz="120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ea typeface="Calibri" panose="020F0502020204030204" charset="0"/>
                <a:cs typeface="Calibri" panose="020F0502020204030204" charset="0"/>
              </a:rPr>
              <a:t>sery</a:t>
            </a:r>
            <a:r>
              <a:rPr lang="fr-FR" sz="1200">
                <a:solidFill>
                  <a:srgbClr val="FF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ea typeface="Calibri" panose="020F0502020204030204" charset="0"/>
                <a:cs typeface="Calibri" panose="020F0502020204030204" charset="0"/>
              </a:rPr>
              <a:t>2</a:t>
            </a:r>
            <a:endParaRPr lang="fr-FR" sz="1100">
              <a:effectLst/>
              <a:ea typeface="Calibri" panose="020F050202020403020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200">
                <a:solidFill>
                  <a:srgbClr val="FF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ea typeface="Calibri" panose="020F0502020204030204" charset="0"/>
                <a:cs typeface="Calibri" panose="020F0502020204030204" charset="0"/>
              </a:rPr>
              <a:t>	</a:t>
            </a:r>
            <a:r>
              <a:rPr lang="fr-FR" sz="120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ea typeface="Calibri" panose="020F0502020204030204" charset="0"/>
                <a:cs typeface="Calibri" panose="020F0502020204030204" charset="0"/>
              </a:rPr>
              <a:t>Exemple 2 : </a:t>
            </a:r>
            <a:r>
              <a:rPr lang="fr-FR" sz="1200">
                <a:solidFill>
                  <a:srgbClr val="FF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ea typeface="Calibri" panose="020F0502020204030204" charset="0"/>
                <a:cs typeface="Calibri" panose="020F0502020204030204" charset="0"/>
              </a:rPr>
              <a:t>A</a:t>
            </a:r>
            <a:r>
              <a:rPr lang="fr-FR" sz="120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ea typeface="Calibri" panose="020F0502020204030204" charset="0"/>
                <a:cs typeface="Calibri" panose="020F0502020204030204" charset="0"/>
              </a:rPr>
              <a:t>dam</a:t>
            </a:r>
            <a:r>
              <a:rPr lang="fr-FR" sz="1200">
                <a:solidFill>
                  <a:srgbClr val="FF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ea typeface="Calibri" panose="020F0502020204030204" charset="0"/>
                <a:cs typeface="Calibri" panose="020F0502020204030204" charset="0"/>
              </a:rPr>
              <a:t>_</a:t>
            </a:r>
            <a:r>
              <a:rPr lang="fr-FR" sz="120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ea typeface="Calibri" panose="020F0502020204030204" charset="0"/>
                <a:cs typeface="Calibri" panose="020F0502020204030204" charset="0"/>
              </a:rPr>
              <a:t>sery</a:t>
            </a:r>
            <a:r>
              <a:rPr lang="fr-FR" sz="1200">
                <a:solidFill>
                  <a:srgbClr val="FF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ea typeface="Calibri" panose="020F0502020204030204" charset="0"/>
                <a:cs typeface="Calibri" panose="020F0502020204030204" charset="0"/>
              </a:rPr>
              <a:t>3</a:t>
            </a:r>
            <a:endParaRPr lang="fr-FR" sz="1100">
              <a:effectLst/>
              <a:ea typeface="Calibri" panose="020F050202020403020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200">
                <a:solidFill>
                  <a:srgbClr val="FF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ea typeface="Calibri" panose="020F0502020204030204" charset="0"/>
                <a:cs typeface="Calibri" panose="020F0502020204030204" charset="0"/>
              </a:rPr>
              <a:t>	</a:t>
            </a:r>
            <a:r>
              <a:rPr lang="fr-FR" sz="120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ea typeface="Calibri" panose="020F0502020204030204" charset="0"/>
                <a:cs typeface="Calibri" panose="020F0502020204030204" charset="0"/>
              </a:rPr>
              <a:t>Exemple 3 : </a:t>
            </a:r>
            <a:r>
              <a:rPr lang="fr-FR" sz="1200">
                <a:solidFill>
                  <a:srgbClr val="FF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ea typeface="Calibri" panose="020F0502020204030204" charset="0"/>
                <a:cs typeface="Calibri" panose="020F0502020204030204" charset="0"/>
              </a:rPr>
              <a:t>K</a:t>
            </a:r>
            <a:r>
              <a:rPr lang="fr-FR" sz="120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ea typeface="Calibri" panose="020F0502020204030204" charset="0"/>
                <a:cs typeface="Calibri" panose="020F0502020204030204" charset="0"/>
              </a:rPr>
              <a:t>offi</a:t>
            </a:r>
            <a:r>
              <a:rPr lang="fr-FR" sz="1200" b="1">
                <a:solidFill>
                  <a:srgbClr val="FF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ea typeface="Calibri" panose="020F0502020204030204" charset="0"/>
                <a:cs typeface="Calibri" panose="020F0502020204030204" charset="0"/>
              </a:rPr>
              <a:t>A</a:t>
            </a:r>
            <a:r>
              <a:rPr lang="fr-FR" sz="120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ea typeface="Calibri" panose="020F0502020204030204" charset="0"/>
                <a:cs typeface="Calibri" panose="020F0502020204030204" charset="0"/>
              </a:rPr>
              <a:t>dama</a:t>
            </a:r>
            <a:r>
              <a:rPr lang="fr-FR" sz="1200" b="1">
                <a:solidFill>
                  <a:srgbClr val="FF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ea typeface="Calibri" panose="020F0502020204030204" charset="0"/>
                <a:cs typeface="Calibri" panose="020F0502020204030204" charset="0"/>
              </a:rPr>
              <a:t>1#</a:t>
            </a:r>
            <a:endParaRPr lang="fr-FR" sz="1100">
              <a:effectLst/>
              <a:ea typeface="Calibri" panose="020F050202020403020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0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ea typeface="Calibri" panose="020F0502020204030204" charset="0"/>
                <a:cs typeface="Calibri" panose="020F0502020204030204" charset="0"/>
              </a:rPr>
              <a:t> </a:t>
            </a:r>
            <a:endParaRPr lang="fr-FR" sz="1100">
              <a:effectLst/>
              <a:ea typeface="Calibri" panose="020F0502020204030204" charset="0"/>
              <a:cs typeface="Times New Roman" panose="02020603050405020304" pitchFamily="18" charset="0"/>
            </a:endParaRPr>
          </a:p>
          <a:p>
            <a:pPr lvl="0" indent="0">
              <a:lnSpc>
                <a:spcPct val="107000"/>
              </a:lnSpc>
              <a:spcAft>
                <a:spcPts val="800"/>
              </a:spcAft>
              <a:buFont typeface="+mj-lt"/>
              <a:buNone/>
            </a:pPr>
            <a:r>
              <a:rPr lang="fr-FR" sz="120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ea typeface="Calibri" panose="020F0502020204030204" charset="0"/>
                <a:cs typeface="Calibri" panose="020F0502020204030204" charset="0"/>
              </a:rPr>
              <a:t>3.    Cliquer sur </a:t>
            </a:r>
            <a:r>
              <a:rPr lang="fr-FR" sz="1200" b="1">
                <a:solidFill>
                  <a:srgbClr val="0000FF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ea typeface="Calibri" panose="020F0502020204030204" charset="0"/>
                <a:cs typeface="Calibri" panose="020F0502020204030204" charset="0"/>
              </a:rPr>
              <a:t>connexion </a:t>
            </a:r>
            <a:r>
              <a:rPr lang="fr-FR" sz="120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ea typeface="Calibri" panose="020F0502020204030204" charset="0"/>
                <a:cs typeface="Calibri" panose="020F0502020204030204" charset="0"/>
              </a:rPr>
              <a:t>pour faire apparaître votre page d’accueil </a:t>
            </a:r>
            <a:endParaRPr lang="fr-FR" sz="1100">
              <a:effectLst/>
              <a:ea typeface="Calibri" panose="020F050202020403020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100">
                <a:effectLst/>
                <a:ea typeface="Calibri" panose="020F0502020204030204" charset="0"/>
                <a:cs typeface="Times New Roman" panose="02020603050405020304" pitchFamily="18" charset="0"/>
              </a:rPr>
              <a:t> </a:t>
            </a:r>
            <a:endParaRPr lang="fr-FR" sz="1100">
              <a:effectLst/>
              <a:ea typeface="Calibri" panose="020F0502020204030204" charset="0"/>
              <a:cs typeface="Times New Roman" panose="02020603050405020304" pitchFamily="18" charset="0"/>
            </a:endParaRPr>
          </a:p>
        </p:txBody>
      </p:sp>
      <p:cxnSp>
        <p:nvCxnSpPr>
          <p:cNvPr id="11" name="Connecteur droit avec flèche 10"/>
          <p:cNvCxnSpPr/>
          <p:nvPr/>
        </p:nvCxnSpPr>
        <p:spPr>
          <a:xfrm flipH="1">
            <a:off x="5844540" y="3707130"/>
            <a:ext cx="1832610" cy="31496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" name="Connecteur droit avec flèche 1"/>
          <p:cNvCxnSpPr/>
          <p:nvPr/>
        </p:nvCxnSpPr>
        <p:spPr>
          <a:xfrm flipH="1" flipV="1">
            <a:off x="5670550" y="4478655"/>
            <a:ext cx="1126490" cy="43116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" name="Connecteur droit avec flèche 2"/>
          <p:cNvCxnSpPr/>
          <p:nvPr/>
        </p:nvCxnSpPr>
        <p:spPr>
          <a:xfrm flipH="1" flipV="1">
            <a:off x="4939030" y="4807585"/>
            <a:ext cx="1586230" cy="91821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Heptagone 13"/>
          <p:cNvSpPr/>
          <p:nvPr/>
        </p:nvSpPr>
        <p:spPr>
          <a:xfrm>
            <a:off x="5801995" y="3557985"/>
            <a:ext cx="396875" cy="357505"/>
          </a:xfrm>
          <a:prstGeom prst="hept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100">
                <a:effectLst/>
                <a:ea typeface="Calibri" panose="020F0502020204030204" charset="0"/>
                <a:cs typeface="Times New Roman" panose="02020603050405020304" pitchFamily="18" charset="0"/>
              </a:rPr>
              <a:t>1</a:t>
            </a:r>
            <a:endParaRPr lang="fr-FR" sz="1100">
              <a:effectLst/>
              <a:ea typeface="Calibri" panose="020F0502020204030204" charset="0"/>
              <a:cs typeface="Times New Roman" panose="02020603050405020304" pitchFamily="18" charset="0"/>
            </a:endParaRPr>
          </a:p>
        </p:txBody>
      </p:sp>
      <p:sp>
        <p:nvSpPr>
          <p:cNvPr id="4" name="Heptagone 3"/>
          <p:cNvSpPr/>
          <p:nvPr/>
        </p:nvSpPr>
        <p:spPr>
          <a:xfrm>
            <a:off x="5844540" y="4236165"/>
            <a:ext cx="396875" cy="357505"/>
          </a:xfrm>
          <a:prstGeom prst="hept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100">
                <a:effectLst/>
                <a:ea typeface="Calibri" panose="020F0502020204030204" charset="0"/>
                <a:cs typeface="Times New Roman" panose="02020603050405020304" pitchFamily="18" charset="0"/>
              </a:rPr>
              <a:t>2</a:t>
            </a:r>
            <a:endParaRPr lang="fr-FR" sz="1100">
              <a:effectLst/>
              <a:ea typeface="Calibri" panose="020F0502020204030204" charset="0"/>
              <a:cs typeface="Times New Roman" panose="02020603050405020304" pitchFamily="18" charset="0"/>
            </a:endParaRPr>
          </a:p>
        </p:txBody>
      </p:sp>
      <p:sp>
        <p:nvSpPr>
          <p:cNvPr id="5" name="Heptagone 4"/>
          <p:cNvSpPr/>
          <p:nvPr/>
        </p:nvSpPr>
        <p:spPr>
          <a:xfrm>
            <a:off x="5979795" y="5064205"/>
            <a:ext cx="396875" cy="357505"/>
          </a:xfrm>
          <a:prstGeom prst="hept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100">
                <a:effectLst/>
                <a:ea typeface="Calibri" panose="020F0502020204030204" charset="0"/>
                <a:cs typeface="Times New Roman" panose="02020603050405020304" pitchFamily="18" charset="0"/>
              </a:rPr>
              <a:t>3</a:t>
            </a:r>
            <a:endParaRPr lang="fr-FR" sz="1100">
              <a:effectLst/>
              <a:ea typeface="Calibri" panose="020F050202020403020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 bldLvl="0" animBg="1"/>
      <p:bldP spid="14" grpId="0" bldLvl="0" animBg="1"/>
      <p:bldP spid="4" grpId="0" bldLvl="0" animBg="1"/>
      <p:bldP spid="5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71500" y="346075"/>
            <a:ext cx="10693400" cy="65544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49580" indent="449580">
              <a:lnSpc>
                <a:spcPct val="67000"/>
              </a:lnSpc>
              <a:spcBef>
                <a:spcPts val="1200"/>
              </a:spcBef>
            </a:pPr>
            <a:r>
              <a:rPr lang="fr-FR" sz="2000" b="1" kern="0" dirty="0">
                <a:solidFill>
                  <a:srgbClr val="00B05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等线 Light" panose="02010600030101010101" pitchFamily="2" charset="-122"/>
                <a:cs typeface="Times New Roman" panose="02020603050405020304" pitchFamily="18" charset="0"/>
              </a:rPr>
              <a:t>CHAPITRE 2</a:t>
            </a:r>
            <a:r>
              <a:rPr lang="fr-FR" sz="2000" b="1" kern="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等线 Light" panose="02010600030101010101" pitchFamily="2" charset="-122"/>
                <a:cs typeface="Times New Roman" panose="02020603050405020304" pitchFamily="18" charset="0"/>
              </a:rPr>
              <a:t> : Aperçu de la plate-forme </a:t>
            </a:r>
            <a:r>
              <a:rPr lang="fr-FR" sz="2000" b="1" i="1" kern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等线 Light" panose="02010600030101010101" pitchFamily="2" charset="-122"/>
                <a:cs typeface="Times New Roman" panose="02020603050405020304" pitchFamily="18" charset="0"/>
              </a:rPr>
              <a:t>ifsmcoursenligne.net</a:t>
            </a:r>
            <a:endParaRPr lang="fr-FR" sz="2000" b="1" kern="0" dirty="0">
              <a:solidFill>
                <a:srgbClr val="2F5496"/>
              </a:solidFill>
              <a:effectLst/>
              <a:latin typeface="Calibri Light" panose="020F0302020204030204" pitchFamily="34" charset="0"/>
              <a:ea typeface="等线 Light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67000"/>
              </a:lnSpc>
              <a:spcAft>
                <a:spcPts val="800"/>
              </a:spcAft>
            </a:pPr>
            <a:r>
              <a:rPr lang="fr-FR" sz="1800" b="1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 </a:t>
            </a:r>
            <a:endParaRPr lang="fr-FR" sz="1800" dirty="0">
              <a:effectLst/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6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fr-FR" sz="1800" b="1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La page d’accueil</a:t>
            </a:r>
            <a:endParaRPr lang="fr-FR" sz="1800" dirty="0">
              <a:effectLst/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>
              <a:lnSpc>
                <a:spcPct val="67000"/>
              </a:lnSpc>
              <a:spcAft>
                <a:spcPts val="800"/>
              </a:spcAft>
            </a:pPr>
            <a:r>
              <a:rPr lang="fr-FR" sz="18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 Light" panose="020F0302020204030204" pitchFamily="34" charset="0"/>
                <a:ea typeface="Calibri" panose="020F0502020204030204" charset="0"/>
                <a:cs typeface="Times New Roman" panose="02020603050405020304" pitchFamily="18" charset="0"/>
              </a:rPr>
              <a:t>La page d’accueil de la plate-forme </a:t>
            </a:r>
            <a:r>
              <a:rPr lang="fr-FR" sz="1800" b="1" i="1" dirty="0" err="1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 Light" panose="020F0302020204030204" pitchFamily="34" charset="0"/>
                <a:ea typeface="Calibri" panose="020F0502020204030204" charset="0"/>
                <a:cs typeface="Times New Roman" panose="02020603050405020304" pitchFamily="18" charset="0"/>
              </a:rPr>
              <a:t>ifsmcoursenligne</a:t>
            </a:r>
            <a:r>
              <a:rPr lang="fr-FR" sz="1800" b="1" i="1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 Light" panose="020F0302020204030204" pitchFamily="34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fr-FR" sz="18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 Light" panose="020F0302020204030204" pitchFamily="34" charset="0"/>
                <a:ea typeface="Calibri" panose="020F0502020204030204" charset="0"/>
                <a:cs typeface="Times New Roman" panose="02020603050405020304" pitchFamily="18" charset="0"/>
              </a:rPr>
              <a:t>présente deux(2) onglets particuliers </a:t>
            </a:r>
            <a:endParaRPr lang="fr-FR" sz="1800" dirty="0">
              <a:effectLst/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67000"/>
              </a:lnSpc>
              <a:spcAft>
                <a:spcPts val="800"/>
              </a:spcAft>
              <a:buFont typeface="Wingdings" panose="05000000000000000000" pitchFamily="2" charset="2"/>
              <a:buChar char=""/>
              <a:tabLst>
                <a:tab pos="266700" algn="l"/>
              </a:tabLst>
            </a:pPr>
            <a:r>
              <a:rPr lang="fr-FR" sz="1800" dirty="0">
                <a:solidFill>
                  <a:srgbClr val="0000FF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Les catégories de cours</a:t>
            </a:r>
            <a:r>
              <a:rPr lang="fr-FR" sz="18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 : on y retrouve les cours créés par les enseignants éditeurs.</a:t>
            </a:r>
            <a:endParaRPr lang="fr-FR" sz="1800" dirty="0">
              <a:effectLst/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67000"/>
              </a:lnSpc>
              <a:buFont typeface="Wingdings" panose="05000000000000000000" charset="0"/>
              <a:buChar char="n"/>
            </a:pPr>
            <a:r>
              <a:rPr lang="fr-FR" sz="1800" dirty="0">
                <a:solidFill>
                  <a:srgbClr val="0000FF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Calibri" panose="020F0502020204030204" charset="0"/>
              </a:rPr>
              <a:t>La recherche de cours</a:t>
            </a:r>
            <a:r>
              <a:rPr lang="fr-FR" sz="18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Calibri" panose="020F0502020204030204" charset="0"/>
              </a:rPr>
              <a:t> : pour retrouver un cours</a:t>
            </a:r>
            <a:endParaRPr lang="fr-FR" dirty="0"/>
          </a:p>
          <a:p>
            <a:pPr marL="285750" indent="-285750">
              <a:buFont typeface="Wingdings" panose="05000000000000000000" charset="0"/>
              <a:buChar char="n"/>
            </a:pPr>
            <a:endParaRPr lang="fr-FR" dirty="0"/>
          </a:p>
          <a:p>
            <a:pPr marL="285750" indent="-285750">
              <a:buFont typeface="Wingdings" panose="05000000000000000000" charset="0"/>
              <a:buChar char="n"/>
            </a:pPr>
            <a:endParaRPr lang="fr-FR" dirty="0"/>
          </a:p>
          <a:p>
            <a:pPr marL="285750" indent="-285750">
              <a:buFont typeface="Wingdings" panose="05000000000000000000" charset="0"/>
              <a:buChar char="n"/>
            </a:pPr>
            <a:endParaRPr lang="fr-FR" dirty="0"/>
          </a:p>
          <a:p>
            <a:pPr marL="285750" indent="-285750">
              <a:buFont typeface="Wingdings" panose="05000000000000000000" charset="0"/>
              <a:buChar char="n"/>
            </a:pPr>
            <a:endParaRPr lang="fr-FR" dirty="0"/>
          </a:p>
          <a:p>
            <a:pPr marL="285750" indent="-285750">
              <a:buFont typeface="Wingdings" panose="05000000000000000000" charset="0"/>
              <a:buChar char="n"/>
            </a:pPr>
            <a:endParaRPr lang="fr-FR" dirty="0"/>
          </a:p>
          <a:p>
            <a:pPr marL="285750" indent="-285750">
              <a:buFont typeface="Wingdings" panose="05000000000000000000" charset="0"/>
              <a:buChar char="n"/>
            </a:pPr>
            <a:endParaRPr lang="fr-FR" dirty="0"/>
          </a:p>
          <a:p>
            <a:pPr marL="285750" indent="-285750">
              <a:buFont typeface="Wingdings" panose="05000000000000000000" charset="0"/>
              <a:buChar char="n"/>
            </a:pPr>
            <a:endParaRPr lang="fr-FR" dirty="0"/>
          </a:p>
          <a:p>
            <a:pPr marL="285750" indent="-285750">
              <a:buFont typeface="Wingdings" panose="05000000000000000000" charset="0"/>
              <a:buChar char="n"/>
            </a:pPr>
            <a:endParaRPr lang="fr-FR" dirty="0"/>
          </a:p>
          <a:p>
            <a:pPr marL="285750" indent="-285750">
              <a:buFont typeface="Wingdings" panose="05000000000000000000" charset="0"/>
              <a:buChar char="n"/>
            </a:pPr>
            <a:endParaRPr lang="fr-FR" dirty="0"/>
          </a:p>
          <a:p>
            <a:pPr marL="285750" indent="-285750">
              <a:buFont typeface="Wingdings" panose="05000000000000000000" charset="0"/>
              <a:buChar char="n"/>
            </a:pPr>
            <a:endParaRPr lang="fr-FR" dirty="0"/>
          </a:p>
          <a:p>
            <a:pPr marL="285750" indent="-285750">
              <a:buFont typeface="Wingdings" panose="05000000000000000000" charset="0"/>
              <a:buChar char="n"/>
            </a:pPr>
            <a:endParaRPr lang="fr-FR" dirty="0"/>
          </a:p>
          <a:p>
            <a:pPr marL="285750" indent="-285750">
              <a:buFont typeface="Wingdings" panose="05000000000000000000" charset="0"/>
              <a:buChar char="n"/>
            </a:pPr>
            <a:endParaRPr lang="fr-FR" dirty="0"/>
          </a:p>
          <a:p>
            <a:pPr marL="285750" indent="-285750">
              <a:buFont typeface="Wingdings" panose="05000000000000000000" charset="0"/>
              <a:buChar char="n"/>
            </a:pPr>
            <a:endParaRPr lang="fr-FR" dirty="0"/>
          </a:p>
          <a:p>
            <a:pPr marL="285750" indent="-285750">
              <a:lnSpc>
                <a:spcPct val="97000"/>
              </a:lnSpc>
              <a:buFont typeface="Wingdings" panose="05000000000000000000" charset="0"/>
              <a:buChar char="n"/>
            </a:pPr>
            <a:r>
              <a:rPr lang="fr-FR" sz="1600" dirty="0">
                <a:effectLst/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		</a:t>
            </a:r>
            <a:endParaRPr lang="fr-FR" sz="1600" dirty="0">
              <a:effectLst/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  <a:sym typeface="+mn-ea"/>
            </a:endParaRPr>
          </a:p>
          <a:p>
            <a:pPr marL="285750" indent="-285750">
              <a:lnSpc>
                <a:spcPct val="97000"/>
              </a:lnSpc>
              <a:buFont typeface="Wingdings" panose="05000000000000000000" charset="0"/>
              <a:buChar char="n"/>
            </a:pPr>
            <a:endParaRPr lang="fr-FR" sz="1600" dirty="0">
              <a:effectLst/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  <a:sym typeface="+mn-ea"/>
            </a:endParaRPr>
          </a:p>
          <a:p>
            <a:pPr lvl="1" indent="0">
              <a:lnSpc>
                <a:spcPct val="97000"/>
              </a:lnSpc>
              <a:buNone/>
            </a:pPr>
            <a:r>
              <a:rPr lang="fr-FR" sz="1600" dirty="0">
                <a:effectLst/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	Pour découvrir les cours auxquels vous êtes inscrits, </a:t>
            </a:r>
            <a:endParaRPr lang="fr-FR" sz="1600" dirty="0">
              <a:effectLst/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1714500" lvl="3" indent="-342900">
              <a:lnSpc>
                <a:spcPct val="9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"/>
              <a:tabLst>
                <a:tab pos="266700" algn="l"/>
              </a:tabLst>
            </a:pPr>
            <a:r>
              <a:rPr lang="fr-FR" sz="1600" dirty="0">
                <a:effectLst/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Cliquez sur votre domaine de formation (dans la liste de catégories de cours)</a:t>
            </a:r>
            <a:endParaRPr lang="fr-FR" sz="1600" dirty="0">
              <a:effectLst/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1714500" lvl="3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"/>
              <a:tabLst>
                <a:tab pos="266700" algn="l"/>
              </a:tabLst>
            </a:pPr>
            <a:r>
              <a:rPr lang="fr-FR" sz="1600" dirty="0">
                <a:effectLst/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Puis, Cliquez sur tableau de bord pour une vue d’ensemble de vos cours</a:t>
            </a:r>
            <a:endParaRPr lang="fr-FR" sz="16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2260" y="1973580"/>
            <a:ext cx="7912735" cy="369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711200" y="330200"/>
            <a:ext cx="107061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fr-FR" sz="1800" dirty="0">
                <a:effectLst/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Aperçu du tableau de borb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1"/>
          <a:srcRect t="4968"/>
          <a:stretch>
            <a:fillRect/>
          </a:stretch>
        </p:blipFill>
        <p:spPr>
          <a:xfrm>
            <a:off x="1177925" y="1124585"/>
            <a:ext cx="9027795" cy="46793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161415" y="227965"/>
            <a:ext cx="10069830" cy="597090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fr-FR" sz="1800" b="1" dirty="0">
                <a:effectLst/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Tableau de bord</a:t>
            </a:r>
            <a:endParaRPr lang="fr-FR" sz="1800" b="1" dirty="0">
              <a:effectLst/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fr-FR" sz="1800" dirty="0">
              <a:effectLst/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fr-FR" sz="1800" dirty="0">
              <a:effectLst/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fr-FR" sz="1800" dirty="0">
              <a:effectLst/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fr-FR" sz="1800" dirty="0">
              <a:effectLst/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fr-FR" sz="1800" dirty="0">
              <a:effectLst/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fr-FR" sz="1800" dirty="0">
              <a:effectLst/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fr-FR" sz="1800" dirty="0">
              <a:effectLst/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fr-FR" sz="1800" dirty="0">
              <a:effectLst/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fr-FR" sz="1800" dirty="0">
              <a:effectLst/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fr-FR" sz="1800" dirty="0">
              <a:effectLst/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fr-FR" sz="1800" dirty="0">
              <a:effectLst/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fr-FR" sz="1800" dirty="0">
              <a:effectLst/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fr-FR" sz="1800" dirty="0">
              <a:effectLst/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lvl="0" indent="0">
              <a:lnSpc>
                <a:spcPct val="107000"/>
              </a:lnSpc>
              <a:spcAft>
                <a:spcPts val="800"/>
              </a:spcAft>
              <a:buFont typeface="+mj-lt"/>
              <a:buNone/>
            </a:pPr>
            <a:r>
              <a:rPr lang="fr-FR" dirty="0">
                <a:effectLst/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En cliquant sur un cours donné, vous découvrez les détails du cours :</a:t>
            </a:r>
            <a:endParaRPr lang="fr-FR" sz="1800" dirty="0">
              <a:effectLst/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1"/>
          <a:srcRect t="5288"/>
          <a:stretch>
            <a:fillRect/>
          </a:stretch>
        </p:blipFill>
        <p:spPr>
          <a:xfrm>
            <a:off x="1540826" y="731202"/>
            <a:ext cx="8856769" cy="47158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19100" y="330200"/>
            <a:ext cx="11480800" cy="10426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Ci-dessous, une vue d’ensembe des differentes sections que comprend un cours :</a:t>
            </a:r>
            <a:endParaRPr lang="fr-FR" sz="1800" dirty="0">
              <a:effectLst/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90000"/>
              </a:lnSpc>
              <a:spcAft>
                <a:spcPts val="800"/>
              </a:spcAft>
              <a:buFont typeface="Wingdings" panose="05000000000000000000" pitchFamily="2" charset="2"/>
              <a:buChar char=""/>
              <a:tabLst>
                <a:tab pos="266700" algn="l"/>
              </a:tabLst>
            </a:pPr>
            <a:r>
              <a:rPr lang="fr-FR" sz="1800" dirty="0">
                <a:effectLst/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À gauche la progression du cours</a:t>
            </a:r>
            <a:endParaRPr lang="fr-FR" sz="1800" dirty="0">
              <a:effectLst/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90000"/>
              </a:lnSpc>
              <a:buFont typeface="Segoe UI" panose="020B0502040204020203" charset="0"/>
              <a:buChar char="♦"/>
            </a:pPr>
            <a:r>
              <a:rPr lang="fr-FR" sz="1800" dirty="0">
                <a:effectLst/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À droite une vue d’ensemble des sections (grande partie du contenu de cours)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1"/>
          <a:srcRect t="5328"/>
          <a:stretch>
            <a:fillRect/>
          </a:stretch>
        </p:blipFill>
        <p:spPr>
          <a:xfrm>
            <a:off x="2002155" y="1369060"/>
            <a:ext cx="7886700" cy="371856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 de texte 21"/>
          <p:cNvSpPr txBox="1"/>
          <p:nvPr/>
        </p:nvSpPr>
        <p:spPr>
          <a:xfrm>
            <a:off x="1129347" y="5087620"/>
            <a:ext cx="2293620" cy="554990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noAutofit/>
          </a:bodyPr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200" b="1">
                <a:effectLst/>
                <a:ea typeface="Calibri" panose="020F0502020204030204" charset="0"/>
                <a:cs typeface="Times New Roman" panose="02020603050405020304" pitchFamily="18" charset="0"/>
              </a:rPr>
              <a:t>Ceci indique les différentes sections du cours</a:t>
            </a:r>
            <a:endParaRPr lang="fr-FR" sz="1200" b="1">
              <a:effectLst/>
              <a:ea typeface="Calibri" panose="020F0502020204030204" charset="0"/>
              <a:cs typeface="Times New Roman" panose="02020603050405020304" pitchFamily="18" charset="0"/>
            </a:endParaRPr>
          </a:p>
        </p:txBody>
      </p:sp>
      <p:sp>
        <p:nvSpPr>
          <p:cNvPr id="4" name="Zone de texte 19"/>
          <p:cNvSpPr txBox="1"/>
          <p:nvPr/>
        </p:nvSpPr>
        <p:spPr>
          <a:xfrm>
            <a:off x="3553142" y="5126990"/>
            <a:ext cx="4324985" cy="515620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noAutofit/>
          </a:bodyPr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200" b="1">
                <a:effectLst/>
                <a:ea typeface="Calibri" panose="020F0502020204030204" charset="0"/>
                <a:cs typeface="Times New Roman" panose="02020603050405020304" pitchFamily="18" charset="0"/>
              </a:rPr>
              <a:t>Ceci indique la progression de l’étudiant dans l’exécution du contenu de la section (qcm, tests, devoirs....)</a:t>
            </a:r>
            <a:endParaRPr lang="fr-FR" sz="1200" b="1">
              <a:effectLst/>
              <a:ea typeface="Calibri" panose="020F0502020204030204" charset="0"/>
              <a:cs typeface="Times New Roman" panose="02020603050405020304" pitchFamily="18" charset="0"/>
            </a:endParaRPr>
          </a:p>
        </p:txBody>
      </p:sp>
      <p:sp>
        <p:nvSpPr>
          <p:cNvPr id="9" name="ZoneTexte 1"/>
          <p:cNvSpPr txBox="1"/>
          <p:nvPr/>
        </p:nvSpPr>
        <p:spPr>
          <a:xfrm>
            <a:off x="1129030" y="6212840"/>
            <a:ext cx="103968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fr-FR" sz="1800" dirty="0">
                <a:effectLst/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Cliquez sur la section de choix (ici la Section 1), pour découvrir les détails (</a:t>
            </a:r>
            <a:r>
              <a:rPr lang="fr-FR" sz="1800" b="1" dirty="0">
                <a:solidFill>
                  <a:srgbClr val="92D050"/>
                </a:solidFill>
                <a:effectLst/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 leçons</a:t>
            </a:r>
            <a:r>
              <a:rPr lang="fr-FR" sz="1800" dirty="0">
                <a:effectLst/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, </a:t>
            </a:r>
            <a:r>
              <a:rPr lang="fr-FR" sz="1800" b="1" dirty="0">
                <a:solidFill>
                  <a:srgbClr val="FF0000"/>
                </a:solidFill>
                <a:effectLst/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tests</a:t>
            </a:r>
            <a:r>
              <a:rPr lang="fr-FR" sz="1800" dirty="0">
                <a:effectLst/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, </a:t>
            </a:r>
            <a:r>
              <a:rPr lang="fr-FR" sz="1800" b="1" dirty="0">
                <a:solidFill>
                  <a:srgbClr val="4472C4"/>
                </a:solidFill>
                <a:effectLst/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devoirs</a:t>
            </a:r>
            <a:r>
              <a:rPr lang="fr-FR" sz="1800" dirty="0">
                <a:effectLst/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.....) de ladite section</a:t>
            </a:r>
            <a:endParaRPr lang="fr-FR" dirty="0"/>
          </a:p>
        </p:txBody>
      </p:sp>
      <p:cxnSp>
        <p:nvCxnSpPr>
          <p:cNvPr id="6" name="Connecteur droit avec flèche 5"/>
          <p:cNvCxnSpPr/>
          <p:nvPr/>
        </p:nvCxnSpPr>
        <p:spPr>
          <a:xfrm flipV="1">
            <a:off x="1631315" y="3422650"/>
            <a:ext cx="99060" cy="166497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" name="Accolade ouvrante 6"/>
          <p:cNvSpPr/>
          <p:nvPr/>
        </p:nvSpPr>
        <p:spPr>
          <a:xfrm>
            <a:off x="1730692" y="2472690"/>
            <a:ext cx="333375" cy="1913255"/>
          </a:xfrm>
          <a:prstGeom prst="leftBrac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p>
            <a:endParaRPr lang="fr-FR"/>
          </a:p>
        </p:txBody>
      </p:sp>
      <p:cxnSp>
        <p:nvCxnSpPr>
          <p:cNvPr id="10" name="Connecteur droit avec flèche 9"/>
          <p:cNvCxnSpPr/>
          <p:nvPr/>
        </p:nvCxnSpPr>
        <p:spPr>
          <a:xfrm flipV="1">
            <a:off x="6281420" y="4050665"/>
            <a:ext cx="1976120" cy="113157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ldLvl="0" animBg="1"/>
      <p:bldP spid="4" grpId="0" bldLvl="0" animBg="1"/>
      <p:bldP spid="9" grpId="0"/>
      <p:bldP spid="7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731520" y="325120"/>
            <a:ext cx="10947400" cy="65925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32000"/>
              </a:lnSpc>
              <a:spcBef>
                <a:spcPts val="1200"/>
              </a:spcBef>
            </a:pPr>
            <a:endParaRPr lang="fr-FR" sz="2400" b="1" kern="0" dirty="0">
              <a:solidFill>
                <a:srgbClr val="FF0000"/>
              </a:solidFill>
              <a:effectLst>
                <a:outerShdw blurRad="38100" dist="19050" dir="2700000" algn="tl">
                  <a:schemeClr val="dk1">
                    <a:alpha val="40000"/>
                  </a:schemeClr>
                </a:outerShdw>
              </a:effectLst>
              <a:latin typeface="Calibri" panose="020F0502020204030204" charset="0"/>
              <a:ea typeface="等线 Light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52000"/>
              </a:lnSpc>
              <a:spcBef>
                <a:spcPts val="1200"/>
              </a:spcBef>
            </a:pPr>
            <a:r>
              <a:rPr lang="fr-FR" sz="2400" b="1" kern="0" dirty="0">
                <a:solidFill>
                  <a:srgbClr val="FF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等线 Light" panose="02010600030101010101" pitchFamily="2" charset="-122"/>
                <a:cs typeface="Times New Roman" panose="02020603050405020304" pitchFamily="18" charset="0"/>
              </a:rPr>
              <a:t>SECTION 2 </a:t>
            </a:r>
            <a:r>
              <a:rPr lang="fr-FR" sz="2400" b="1" kern="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等线 Light" panose="02010600030101010101" pitchFamily="2" charset="-122"/>
                <a:cs typeface="Times New Roman" panose="02020603050405020304" pitchFamily="18" charset="0"/>
              </a:rPr>
              <a:t>: ORGANISATION D’UN COURS</a:t>
            </a:r>
            <a:endParaRPr lang="fr-FR" sz="2800" b="1" kern="0" dirty="0">
              <a:solidFill>
                <a:srgbClr val="2F5496"/>
              </a:solidFill>
              <a:effectLst/>
              <a:latin typeface="Calibri Light" panose="020F0302020204030204" pitchFamily="34" charset="0"/>
              <a:ea typeface="等线 Light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52000"/>
              </a:lnSpc>
              <a:spcAft>
                <a:spcPts val="800"/>
              </a:spcAft>
            </a:pPr>
            <a:r>
              <a:rPr lang="fr-FR" sz="16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 </a:t>
            </a:r>
            <a:endParaRPr lang="fr-FR" sz="1400" dirty="0">
              <a:effectLst/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>
              <a:lnSpc>
                <a:spcPct val="52000"/>
              </a:lnSpc>
              <a:spcAft>
                <a:spcPts val="800"/>
              </a:spcAft>
            </a:pPr>
            <a:r>
              <a:rPr lang="fr-FR" sz="2000" b="1" dirty="0">
                <a:solidFill>
                  <a:srgbClr val="4472C4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	LEÇON</a:t>
            </a:r>
            <a:r>
              <a:rPr lang="fr-FR" sz="2000" dirty="0">
                <a:solidFill>
                  <a:srgbClr val="4472C4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 1 </a:t>
            </a:r>
            <a:r>
              <a:rPr lang="fr-FR" sz="20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: </a:t>
            </a:r>
            <a:r>
              <a:rPr lang="fr-FR" sz="2000" b="1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PRESENTATION GENERALE</a:t>
            </a:r>
            <a:endParaRPr lang="fr-FR" dirty="0">
              <a:effectLst/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fr-FR" b="1" dirty="0">
                <a:solidFill>
                  <a:srgbClr val="00B05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		CHAPITRE 1</a:t>
            </a:r>
            <a:r>
              <a:rPr lang="fr-FR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 : </a:t>
            </a:r>
            <a:r>
              <a:rPr lang="fr-FR" b="1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Les éléments d’un cours</a:t>
            </a:r>
            <a:endParaRPr lang="fr-FR" sz="1600" b="1" dirty="0">
              <a:solidFill>
                <a:srgbClr val="000000"/>
              </a:solidFill>
              <a:effectLst>
                <a:outerShdw blurRad="38100" dist="19050" dir="2700000" algn="tl">
                  <a:schemeClr val="dk1">
                    <a:alpha val="40000"/>
                  </a:schemeClr>
                </a:outerShdw>
              </a:effectLst>
              <a:latin typeface="Calibri" panose="020F0502020204030204" charset="0"/>
              <a:ea typeface="Calibri" panose="020F0502020204030204" charset="0"/>
              <a:cs typeface="Calibri" panose="020F050202020403020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600" dirty="0">
              <a:solidFill>
                <a:srgbClr val="000000"/>
              </a:solidFill>
              <a:effectLst>
                <a:outerShdw blurRad="38100" dist="19050" dir="2700000" algn="tl">
                  <a:schemeClr val="dk1">
                    <a:alpha val="40000"/>
                  </a:schemeClr>
                </a:outerShdw>
              </a:effectLst>
              <a:latin typeface="Calibri" panose="020F0502020204030204" charset="0"/>
              <a:ea typeface="Calibri" panose="020F0502020204030204" charset="0"/>
              <a:cs typeface="Calibri" panose="020F050202020403020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Un cours est un module (ex. Anglais, Merise, Droit, Fondement....), il est structuré en plusieurs </a:t>
            </a:r>
            <a:r>
              <a:rPr lang="fr-FR" sz="1600" b="1" dirty="0">
                <a:solidFill>
                  <a:srgbClr val="FF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SECTIONS</a:t>
            </a:r>
            <a:r>
              <a:rPr lang="fr-FR" sz="16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.</a:t>
            </a:r>
            <a:endParaRPr lang="fr-FR" sz="1400" dirty="0">
              <a:effectLst/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Chaque section comprend des leçons, des chapitres, des activités, des évaluations, des quiz..... </a:t>
            </a:r>
            <a:endParaRPr lang="fr-FR" sz="1400" dirty="0">
              <a:effectLst/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b="1" dirty="0">
                <a:solidFill>
                  <a:srgbClr val="FF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La SECTION 0 </a:t>
            </a:r>
            <a:r>
              <a:rPr lang="fr-FR" sz="16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est particulièrement réservée aux généralités sur le cours à savoir :</a:t>
            </a:r>
            <a:endParaRPr lang="fr-FR" sz="1400" dirty="0">
              <a:effectLst/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"/>
              <a:tabLst>
                <a:tab pos="533400" algn="l"/>
              </a:tabLst>
            </a:pPr>
            <a:r>
              <a:rPr lang="fr-FR" sz="16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Le but du cours</a:t>
            </a:r>
            <a:endParaRPr lang="fr-FR" sz="1400" dirty="0">
              <a:effectLst/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"/>
              <a:tabLst>
                <a:tab pos="533400" algn="l"/>
              </a:tabLst>
            </a:pPr>
            <a:r>
              <a:rPr lang="fr-FR" sz="16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L’objectif pédagogique du cours</a:t>
            </a:r>
            <a:endParaRPr lang="fr-FR" sz="1400" dirty="0">
              <a:effectLst/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"/>
              <a:tabLst>
                <a:tab pos="533400" algn="l"/>
              </a:tabLst>
            </a:pPr>
            <a:r>
              <a:rPr lang="fr-FR" sz="16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Le pan du cours</a:t>
            </a:r>
            <a:endParaRPr lang="fr-FR" sz="1400" dirty="0">
              <a:effectLst/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"/>
              <a:tabLst>
                <a:tab pos="533400" algn="l"/>
              </a:tabLst>
            </a:pPr>
            <a:r>
              <a:rPr lang="fr-FR" sz="16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Les activités à réaliser tout au long du cours</a:t>
            </a:r>
            <a:endParaRPr lang="fr-FR" sz="1400" dirty="0">
              <a:effectLst/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"/>
              <a:tabLst>
                <a:tab pos="533400" algn="l"/>
              </a:tabLst>
            </a:pPr>
            <a:r>
              <a:rPr lang="fr-FR" sz="16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Le mode et périodes d’évaluations</a:t>
            </a:r>
            <a:endParaRPr lang="fr-FR" sz="1400" dirty="0">
              <a:effectLst/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"/>
              <a:tabLst>
                <a:tab pos="533400" algn="l"/>
              </a:tabLst>
            </a:pPr>
            <a:r>
              <a:rPr lang="fr-FR" sz="16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Les consignes</a:t>
            </a:r>
            <a:endParaRPr lang="fr-FR" sz="1400" dirty="0">
              <a:effectLst/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"/>
              <a:tabLst>
                <a:tab pos="533400" algn="l"/>
              </a:tabLst>
            </a:pPr>
            <a:r>
              <a:rPr lang="fr-FR" sz="16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Les forums  (pour échanger)</a:t>
            </a:r>
            <a:endParaRPr lang="fr-FR" sz="1400" dirty="0">
              <a:effectLst/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"/>
              <a:tabLst>
                <a:tab pos="533400" algn="l"/>
              </a:tabLst>
            </a:pPr>
            <a:r>
              <a:rPr lang="fr-FR" sz="16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...........</a:t>
            </a:r>
            <a:endParaRPr lang="fr-FR" sz="1600" dirty="0">
              <a:solidFill>
                <a:srgbClr val="000000"/>
              </a:solidFill>
              <a:effectLst>
                <a:outerShdw blurRad="38100" dist="19050" dir="2700000" algn="tl">
                  <a:schemeClr val="dk1">
                    <a:alpha val="40000"/>
                  </a:schemeClr>
                </a:outerShdw>
              </a:effectLst>
              <a:latin typeface="Calibri" panose="020F0502020204030204" charset="0"/>
              <a:ea typeface="Calibri" panose="020F0502020204030204" charset="0"/>
              <a:cs typeface="Calibri" panose="020F0502020204030204" charset="0"/>
            </a:endParaRPr>
          </a:p>
          <a:p>
            <a:pPr lvl="1" indent="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None/>
              <a:tabLst>
                <a:tab pos="533400" algn="l"/>
              </a:tabLst>
            </a:pPr>
            <a:endParaRPr lang="fr-FR" sz="400" b="1" dirty="0">
              <a:solidFill>
                <a:srgbClr val="FF0000"/>
              </a:solidFill>
              <a:effectLst>
                <a:outerShdw blurRad="38100" dist="19050" dir="2700000" algn="tl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Calibri" panose="020F0502020204030204" charset="0"/>
              <a:cs typeface="Times New Roman" panose="02020603050405020304" pitchFamily="18" charset="0"/>
              <a:sym typeface="+mn-ea"/>
            </a:endParaRPr>
          </a:p>
          <a:p>
            <a:pPr lvl="1" indent="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None/>
              <a:tabLst>
                <a:tab pos="533400" algn="l"/>
              </a:tabLst>
            </a:pPr>
            <a:r>
              <a:rPr lang="fr-FR" b="1" dirty="0">
                <a:solidFill>
                  <a:srgbClr val="FF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Vous devez absolument les parcourir, pour pendre bonne connaissance de ce que vous devez faire pendant le cours</a:t>
            </a:r>
            <a:r>
              <a:rPr lang="fr-FR" b="1" dirty="0">
                <a:solidFill>
                  <a:srgbClr val="FF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+mn-ea"/>
              </a:rPr>
              <a:t>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84200" y="330200"/>
            <a:ext cx="71875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fr-FR" sz="1800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Calibri" panose="020F0502020204030204" charset="0"/>
              </a:rPr>
              <a:t>Aperçu de la «</a:t>
            </a:r>
            <a:r>
              <a:rPr lang="fr-FR" sz="1800" b="1" dirty="0">
                <a:solidFill>
                  <a:srgbClr val="FF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Calibri" panose="020F0502020204030204" charset="0"/>
              </a:rPr>
              <a:t>SECTION 0</a:t>
            </a:r>
            <a:r>
              <a:rPr lang="fr-FR" sz="1800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Calibri" panose="020F0502020204030204" charset="0"/>
              </a:rPr>
              <a:t>» d’un cours sur</a:t>
            </a:r>
            <a:r>
              <a:rPr lang="fr-FR" sz="1800" b="1" dirty="0">
                <a:solidFill>
                  <a:srgbClr val="FF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Calibri" panose="020F0502020204030204" charset="0"/>
              </a:rPr>
              <a:t> </a:t>
            </a:r>
            <a:r>
              <a:rPr lang="fr-FR" sz="1800" b="1" dirty="0">
                <a:solidFill>
                  <a:srgbClr val="2F5496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Calibri" panose="020F0502020204030204" charset="0"/>
              </a:rPr>
              <a:t>ifsmcoursenligne.net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1"/>
          <a:srcRect l="478" t="3609"/>
          <a:stretch>
            <a:fillRect/>
          </a:stretch>
        </p:blipFill>
        <p:spPr>
          <a:xfrm>
            <a:off x="1306195" y="818515"/>
            <a:ext cx="8991600" cy="53130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92100" y="342900"/>
            <a:ext cx="10577830" cy="15544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000" b="1" dirty="0">
                <a:solidFill>
                  <a:srgbClr val="0070C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	LEÇON 2</a:t>
            </a:r>
            <a:r>
              <a:rPr lang="fr-FR" sz="2000" dirty="0">
                <a:solidFill>
                  <a:srgbClr val="FF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 </a:t>
            </a:r>
            <a:r>
              <a:rPr lang="fr-FR" sz="20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: </a:t>
            </a:r>
            <a:r>
              <a:rPr lang="fr-FR" sz="2000" b="1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STRUCTURATION DE LA SECTION</a:t>
            </a:r>
            <a:endParaRPr lang="fr-FR" sz="2000" dirty="0">
              <a:effectLst/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fr-FR" sz="2000" b="1" dirty="0">
                <a:solidFill>
                  <a:srgbClr val="70AD47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		CHAPITRE 1 : </a:t>
            </a:r>
            <a:r>
              <a:rPr lang="fr-FR" sz="2000" b="1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Les éléments de la section</a:t>
            </a:r>
            <a:endParaRPr lang="fr-FR" sz="2000" dirty="0">
              <a:effectLst/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fr-FR" sz="18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Une section est généralement un ensemble </a:t>
            </a:r>
            <a:r>
              <a:rPr lang="fr-FR" sz="1800" b="1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de </a:t>
            </a:r>
            <a:r>
              <a:rPr lang="fr-FR" sz="1800" b="1" dirty="0">
                <a:solidFill>
                  <a:srgbClr val="92D05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leçons</a:t>
            </a:r>
            <a:r>
              <a:rPr lang="fr-FR" sz="18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, de </a:t>
            </a:r>
            <a:r>
              <a:rPr lang="fr-FR" sz="1800" b="1" dirty="0">
                <a:solidFill>
                  <a:srgbClr val="FF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tests</a:t>
            </a:r>
            <a:r>
              <a:rPr lang="fr-FR" sz="18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, de </a:t>
            </a:r>
            <a:r>
              <a:rPr lang="fr-FR" sz="1800" b="1" dirty="0">
                <a:solidFill>
                  <a:srgbClr val="00B0F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devoirs</a:t>
            </a:r>
            <a:r>
              <a:rPr lang="fr-FR" sz="18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......</a:t>
            </a:r>
            <a:endParaRPr lang="fr-FR" sz="1800" dirty="0">
              <a:effectLst/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fr-FR" sz="1800" b="1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Calibri" panose="020F0502020204030204" charset="0"/>
              </a:rPr>
              <a:t>Aperçu de la «SECTION 1» d’un cours sur</a:t>
            </a:r>
            <a:r>
              <a:rPr lang="fr-FR" sz="1800" b="1" dirty="0">
                <a:solidFill>
                  <a:srgbClr val="FF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Calibri" panose="020F0502020204030204" charset="0"/>
              </a:rPr>
              <a:t> </a:t>
            </a:r>
            <a:r>
              <a:rPr lang="fr-FR" sz="1800" b="1" dirty="0">
                <a:solidFill>
                  <a:srgbClr val="2F5496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Calibri" panose="020F0502020204030204" charset="0"/>
              </a:rPr>
              <a:t>ifsmcoursenligne.net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1"/>
          <a:srcRect t="6383"/>
          <a:stretch>
            <a:fillRect/>
          </a:stretch>
        </p:blipFill>
        <p:spPr>
          <a:xfrm>
            <a:off x="1430655" y="1972945"/>
            <a:ext cx="8290560" cy="416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79400" y="381000"/>
            <a:ext cx="11582400" cy="6118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fr-FR" sz="2000" b="1" dirty="0">
                <a:solidFill>
                  <a:srgbClr val="70AD47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	CHAPITRE 2 : </a:t>
            </a:r>
            <a:r>
              <a:rPr lang="fr-FR" sz="2000" b="1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Les contenus des éléments</a:t>
            </a:r>
            <a:endParaRPr lang="fr-FR" sz="2000" dirty="0">
              <a:effectLst/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1200"/>
              </a:spcBef>
              <a:buFont typeface="Wingdings" panose="05000000000000000000" pitchFamily="2" charset="2"/>
              <a:buChar char=""/>
              <a:tabLst>
                <a:tab pos="266700" algn="l"/>
              </a:tabLst>
            </a:pPr>
            <a:r>
              <a:rPr lang="fr-FR" sz="1800" b="1" kern="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等线 Light" panose="02010600030101010101" pitchFamily="2" charset="-122"/>
                <a:cs typeface="Times New Roman" panose="02020603050405020304" pitchFamily="18" charset="0"/>
              </a:rPr>
              <a:t>La leçon</a:t>
            </a:r>
            <a:endParaRPr lang="fr-FR" sz="1800" b="1" kern="0" dirty="0">
              <a:solidFill>
                <a:srgbClr val="2F5496"/>
              </a:solidFill>
              <a:effectLst/>
              <a:latin typeface="Calibri Light" panose="020F0302020204030204" pitchFamily="34" charset="0"/>
              <a:ea typeface="等线 Light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	Cliquez sur la leçon pour découvrir le contenu. En général elle est subdivisée en chapitres pour rendre plus souple l’apprentissage.</a:t>
            </a:r>
            <a:endParaRPr lang="fr-FR" sz="1800" dirty="0">
              <a:effectLst/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fr-FR" sz="1800" dirty="0">
                <a:effectLst/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Quand vous revenez à nouveau sur une leçon, la fenêtre ci-dessous apparaît</a:t>
            </a:r>
            <a:endParaRPr lang="fr-FR" sz="1800" dirty="0">
              <a:effectLst/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effectLst/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                  Cliquez « </a:t>
            </a:r>
            <a:r>
              <a:rPr lang="fr-FR" b="1" dirty="0">
                <a:effectLst/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Non » </a:t>
            </a:r>
            <a:r>
              <a:rPr lang="fr-FR" dirty="0">
                <a:effectLst/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pour revoir votre leçon.</a:t>
            </a:r>
            <a:endParaRPr lang="fr-FR" dirty="0">
              <a:effectLst/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effectLst/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         </a:t>
            </a:r>
            <a:r>
              <a:rPr lang="fr-FR" sz="900" dirty="0">
                <a:effectLst/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     </a:t>
            </a:r>
            <a:r>
              <a:rPr lang="fr-FR" dirty="0">
                <a:effectLst/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fr-FR" sz="200" dirty="0">
                <a:effectLst/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fr-FR" dirty="0">
                <a:effectLst/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fr-FR" b="1" dirty="0">
                <a:solidFill>
                  <a:srgbClr val="FF0000"/>
                </a:solidFill>
                <a:effectLst/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Il est possible de télécharger la leçon à partir du lien </a:t>
            </a:r>
            <a:r>
              <a:rPr lang="fr-FR" b="1" i="1" u="sng" dirty="0">
                <a:solidFill>
                  <a:srgbClr val="00B0F0"/>
                </a:solidFill>
                <a:effectLst/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télécharger la leçon ici</a:t>
            </a:r>
            <a:endParaRPr lang="fr-FR" b="1" i="1" u="sng" dirty="0">
              <a:solidFill>
                <a:srgbClr val="00B0F0"/>
              </a:solidFill>
              <a:effectLst/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1"/>
          <a:srcRect t="5957"/>
          <a:stretch>
            <a:fillRect/>
          </a:stretch>
        </p:blipFill>
        <p:spPr>
          <a:xfrm>
            <a:off x="1204595" y="2225040"/>
            <a:ext cx="7117715" cy="317436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Connecteur droit avec flèche 3"/>
          <p:cNvCxnSpPr/>
          <p:nvPr/>
        </p:nvCxnSpPr>
        <p:spPr>
          <a:xfrm flipH="1" flipV="1">
            <a:off x="2230120" y="4439285"/>
            <a:ext cx="228600" cy="133540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256030" y="215900"/>
            <a:ext cx="10567670" cy="5729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b="1" dirty="0">
                <a:solidFill>
                  <a:srgbClr val="70AD47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+mn-ea"/>
              </a:rPr>
              <a:t>		CHAPITRE 2 (suite) : </a:t>
            </a:r>
            <a:r>
              <a:rPr lang="fr-FR" b="1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+mn-ea"/>
              </a:rPr>
              <a:t>Les contenus des éléments</a:t>
            </a:r>
            <a:endParaRPr lang="fr-FR" b="1" dirty="0">
              <a:effectLst>
                <a:outerShdw blurRad="38100" dist="19050" dir="2700000" algn="tl">
                  <a:schemeClr val="dk1">
                    <a:alpha val="40000"/>
                  </a:schemeClr>
                </a:outerShdw>
              </a:effectLst>
              <a:latin typeface="Calibri" panose="020F0502020204030204" charset="0"/>
              <a:ea typeface="Calibri" panose="020F0502020204030204" charset="0"/>
              <a:cs typeface="Calibri" panose="020F0502020204030204" charset="0"/>
              <a:sym typeface="+mn-ea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i="1" u="none" strike="noStrike" dirty="0">
                <a:solidFill>
                  <a:srgbClr val="00B0F0"/>
                </a:solidFill>
                <a:effectLst/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 </a:t>
            </a:r>
            <a:endParaRPr lang="fr-FR" sz="1800" dirty="0">
              <a:effectLst/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97000"/>
              </a:lnSpc>
              <a:spcAft>
                <a:spcPts val="800"/>
              </a:spcAft>
              <a:buFont typeface="Wingdings" panose="05000000000000000000" pitchFamily="2" charset="2"/>
              <a:buChar char=""/>
              <a:tabLst>
                <a:tab pos="266700" algn="l"/>
              </a:tabLst>
            </a:pPr>
            <a:r>
              <a:rPr lang="fr-FR" sz="1800" b="1" dirty="0">
                <a:effectLst/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Le chapitre</a:t>
            </a:r>
            <a:endParaRPr lang="fr-FR" sz="1800" dirty="0">
              <a:effectLst/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>
              <a:lnSpc>
                <a:spcPct val="9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	C’est une séquence de la leçon.  Régulièrement vous avez des quiz (qui évaluent les compétences ) à la fin de chaque chapitre.</a:t>
            </a:r>
            <a:endParaRPr lang="fr-FR" sz="1800" dirty="0">
              <a:effectLst/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>
              <a:lnSpc>
                <a:spcPct val="9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Il est indispensable de faire les </a:t>
            </a:r>
            <a:r>
              <a:rPr lang="fr-FR" sz="1800" b="1" dirty="0">
                <a:effectLst/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quiz </a:t>
            </a:r>
            <a:r>
              <a:rPr lang="fr-FR" sz="1800" dirty="0">
                <a:effectLst/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pour mieux comprendre le contenu.</a:t>
            </a:r>
            <a:endParaRPr lang="fr-FR" sz="1800" dirty="0">
              <a:effectLst/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 </a:t>
            </a:r>
            <a:endParaRPr lang="fr-FR" sz="1800" dirty="0">
              <a:effectLst/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97000"/>
              </a:lnSpc>
              <a:spcAft>
                <a:spcPts val="800"/>
              </a:spcAft>
              <a:buFont typeface="Wingdings" panose="05000000000000000000" pitchFamily="2" charset="2"/>
              <a:buChar char=""/>
              <a:tabLst>
                <a:tab pos="266700" algn="l"/>
              </a:tabLst>
            </a:pPr>
            <a:r>
              <a:rPr lang="fr-FR" sz="1800" b="1" dirty="0">
                <a:effectLst/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Le test</a:t>
            </a:r>
            <a:endParaRPr lang="fr-FR" sz="1800" dirty="0">
              <a:effectLst/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>
              <a:lnSpc>
                <a:spcPct val="9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	C’est une évaluation en ligne, elle est notée et porte sur une leçon ou parfois sur une section. </a:t>
            </a:r>
            <a:r>
              <a:rPr lang="fr-FR" sz="1800" b="1" dirty="0">
                <a:solidFill>
                  <a:srgbClr val="FF0000"/>
                </a:solidFill>
                <a:effectLst/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Elle est </a:t>
            </a:r>
            <a:r>
              <a:rPr lang="fr-FR" sz="1800" b="1" dirty="0">
                <a:solidFill>
                  <a:srgbClr val="FF0000"/>
                </a:solidFill>
                <a:effectLst/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chronométrée et</a:t>
            </a:r>
            <a:r>
              <a:rPr lang="fr-FR" sz="1800" b="1" dirty="0">
                <a:solidFill>
                  <a:srgbClr val="FF0000"/>
                </a:solidFill>
                <a:effectLst/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 obligatoire</a:t>
            </a:r>
            <a:endParaRPr lang="fr-FR" sz="1800" dirty="0">
              <a:effectLst/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>
              <a:lnSpc>
                <a:spcPct val="97000"/>
              </a:lnSpc>
              <a:spcAft>
                <a:spcPts val="800"/>
              </a:spcAft>
            </a:pPr>
            <a:r>
              <a:rPr lang="fr-FR" sz="1800" b="1" dirty="0">
                <a:solidFill>
                  <a:srgbClr val="FF0000"/>
                </a:solidFill>
                <a:effectLst/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	</a:t>
            </a:r>
            <a:r>
              <a:rPr lang="fr-FR" sz="1800" dirty="0">
                <a:effectLst/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Avant de commencer un test, il est recommandé de bien lire la consigne.</a:t>
            </a:r>
            <a:endParaRPr lang="fr-FR" sz="1800" dirty="0">
              <a:effectLst/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>
              <a:lnSpc>
                <a:spcPct val="97000"/>
              </a:lnSpc>
              <a:spcAft>
                <a:spcPts val="800"/>
              </a:spcAft>
            </a:pPr>
            <a:r>
              <a:rPr lang="fr-FR" sz="1800" b="1" dirty="0">
                <a:solidFill>
                  <a:srgbClr val="FF0000"/>
                </a:solidFill>
                <a:effectLst/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	</a:t>
            </a:r>
            <a:endParaRPr lang="fr-FR" sz="1800" dirty="0">
              <a:effectLst/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97000"/>
              </a:lnSpc>
              <a:spcAft>
                <a:spcPts val="800"/>
              </a:spcAft>
              <a:buFont typeface="Wingdings" panose="05000000000000000000" pitchFamily="2" charset="2"/>
              <a:buChar char=""/>
              <a:tabLst>
                <a:tab pos="266700" algn="l"/>
              </a:tabLst>
            </a:pPr>
            <a:r>
              <a:rPr lang="fr-FR" sz="1800" b="1" dirty="0">
                <a:effectLst/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Le Devoir</a:t>
            </a:r>
            <a:endParaRPr lang="fr-FR" sz="1800" dirty="0">
              <a:effectLst/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>
              <a:lnSpc>
                <a:spcPct val="97000"/>
              </a:lnSpc>
              <a:spcAft>
                <a:spcPts val="200"/>
              </a:spcAft>
            </a:pPr>
            <a:r>
              <a:rPr lang="fr-FR" sz="1800" b="1" dirty="0">
                <a:solidFill>
                  <a:srgbClr val="FF0000"/>
                </a:solidFill>
                <a:effectLst/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	</a:t>
            </a:r>
            <a:r>
              <a:rPr lang="fr-FR" sz="1800" dirty="0">
                <a:effectLst/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C’est une évaluation, elle est notée et porte sur une leçon ou parfois sur une section. </a:t>
            </a:r>
            <a:r>
              <a:rPr lang="fr-FR" sz="1800" b="1" dirty="0">
                <a:solidFill>
                  <a:srgbClr val="FF0000"/>
                </a:solidFill>
                <a:effectLst/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Elle est obligatoire.</a:t>
            </a:r>
            <a:endParaRPr lang="fr-FR" sz="1800" dirty="0">
              <a:effectLst/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>
              <a:lnSpc>
                <a:spcPct val="9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Le devoir est souvent à télécharger, à traiter puis à renvoyer.</a:t>
            </a:r>
            <a:endParaRPr lang="fr-FR" sz="1800" dirty="0">
              <a:effectLst/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>
              <a:lnSpc>
                <a:spcPct val="9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Dès que vous cliquez sur le devoir il est téléchargeable par simple clic «</a:t>
            </a:r>
            <a:r>
              <a:rPr lang="fr-FR" sz="1800" b="1" dirty="0">
                <a:effectLst/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ok </a:t>
            </a:r>
            <a:r>
              <a:rPr lang="fr-FR" sz="1800" dirty="0">
                <a:effectLst/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» sur votre ordinateur.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/>
        </p:nvSpPr>
        <p:spPr>
          <a:xfrm>
            <a:off x="323850" y="584200"/>
            <a:ext cx="11530965" cy="54330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7000"/>
              </a:lnSpc>
              <a:spcBef>
                <a:spcPts val="1200"/>
              </a:spcBef>
            </a:pPr>
            <a:endParaRPr lang="fr-FR" sz="2000" b="1" kern="0" dirty="0">
              <a:solidFill>
                <a:srgbClr val="000000"/>
              </a:solidFill>
              <a:effectLst>
                <a:outerShdw blurRad="38100" dist="19050" dir="2700000" algn="tl">
                  <a:schemeClr val="dk1">
                    <a:alpha val="40000"/>
                  </a:schemeClr>
                </a:outerShdw>
              </a:effectLst>
              <a:latin typeface="Calibri" panose="020F0502020204030204" charset="0"/>
              <a:ea typeface="等线 Light" panose="02010600030101010101" pitchFamily="2" charset="-122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Bef>
                <a:spcPts val="1200"/>
              </a:spcBef>
            </a:pPr>
            <a:endParaRPr lang="fr-FR" sz="2000" b="1" kern="0" dirty="0">
              <a:solidFill>
                <a:srgbClr val="000000"/>
              </a:solidFill>
              <a:effectLst>
                <a:outerShdw blurRad="38100" dist="19050" dir="2700000" algn="tl">
                  <a:schemeClr val="dk1">
                    <a:alpha val="40000"/>
                  </a:schemeClr>
                </a:outerShdw>
              </a:effectLst>
              <a:latin typeface="Calibri" panose="020F0502020204030204" charset="0"/>
              <a:ea typeface="等线 Light" panose="02010600030101010101" pitchFamily="2" charset="-122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Bef>
                <a:spcPts val="1200"/>
              </a:spcBef>
            </a:pPr>
            <a:endParaRPr lang="fr-FR" sz="2000" b="1" kern="0" dirty="0">
              <a:solidFill>
                <a:srgbClr val="000000"/>
              </a:solidFill>
              <a:effectLst>
                <a:outerShdw blurRad="38100" dist="19050" dir="2700000" algn="tl">
                  <a:schemeClr val="dk1">
                    <a:alpha val="40000"/>
                  </a:schemeClr>
                </a:outerShdw>
              </a:effectLst>
              <a:latin typeface="Calibri" panose="020F0502020204030204" charset="0"/>
              <a:ea typeface="等线 Light" panose="02010600030101010101" pitchFamily="2" charset="-122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Bef>
                <a:spcPts val="1200"/>
              </a:spcBef>
            </a:pPr>
            <a:r>
              <a:rPr lang="fr-FR" sz="3200" b="1" kern="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等线 Light" panose="02010600030101010101" pitchFamily="2" charset="-122"/>
                <a:cs typeface="Times New Roman" panose="02020603050405020304" pitchFamily="18" charset="0"/>
              </a:rPr>
              <a:t>COMMENT SUIVRE MON COURS SUR LA PLATEFORME </a:t>
            </a:r>
            <a:endParaRPr lang="fr-FR" sz="3200" b="1" kern="0" dirty="0">
              <a:solidFill>
                <a:srgbClr val="000000"/>
              </a:solidFill>
              <a:effectLst>
                <a:outerShdw blurRad="38100" dist="19050" dir="2700000" algn="tl">
                  <a:schemeClr val="dk1">
                    <a:alpha val="40000"/>
                  </a:schemeClr>
                </a:outerShdw>
              </a:effectLst>
              <a:latin typeface="Calibri" panose="020F0502020204030204" charset="0"/>
              <a:ea typeface="等线 Light" panose="02010600030101010101" pitchFamily="2" charset="-122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Bef>
                <a:spcPts val="700"/>
              </a:spcBef>
              <a:spcAft>
                <a:spcPts val="0"/>
              </a:spcAft>
            </a:pPr>
            <a:endParaRPr lang="fr-FR" sz="3200" b="1" kern="0" dirty="0">
              <a:solidFill>
                <a:srgbClr val="000000"/>
              </a:solidFill>
              <a:effectLst>
                <a:outerShdw blurRad="38100" dist="19050" dir="2700000" algn="tl">
                  <a:schemeClr val="dk1">
                    <a:alpha val="40000"/>
                  </a:schemeClr>
                </a:outerShdw>
              </a:effectLst>
              <a:latin typeface="Calibri" panose="020F0502020204030204" charset="0"/>
              <a:ea typeface="等线 Light" panose="02010600030101010101" pitchFamily="2" charset="-122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Bef>
                <a:spcPts val="700"/>
              </a:spcBef>
              <a:spcAft>
                <a:spcPts val="0"/>
              </a:spcAft>
            </a:pPr>
            <a:r>
              <a:rPr lang="fr-FR" sz="3200" b="1" kern="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等线 Light" panose="02010600030101010101" pitchFamily="2" charset="-122"/>
                <a:cs typeface="Times New Roman" panose="02020603050405020304" pitchFamily="18" charset="0"/>
              </a:rPr>
              <a:t>« </a:t>
            </a:r>
            <a:r>
              <a:rPr lang="fr-FR" sz="3200" b="1" kern="0" dirty="0">
                <a:solidFill>
                  <a:srgbClr val="FF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等线 Light" panose="02010600030101010101" pitchFamily="2" charset="-122"/>
                <a:cs typeface="Times New Roman" panose="02020603050405020304" pitchFamily="18" charset="0"/>
              </a:rPr>
              <a:t>ifsmcoursenligne.net </a:t>
            </a:r>
            <a:r>
              <a:rPr lang="fr-FR" sz="3200" b="1" kern="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等线 Light" panose="02010600030101010101" pitchFamily="2" charset="-122"/>
                <a:cs typeface="Times New Roman" panose="02020603050405020304" pitchFamily="18" charset="0"/>
              </a:rPr>
              <a:t>»</a:t>
            </a:r>
            <a:endParaRPr lang="fr-FR" sz="3200" b="1" kern="0" dirty="0">
              <a:solidFill>
                <a:srgbClr val="2F5496"/>
              </a:solidFill>
              <a:effectLst/>
              <a:latin typeface="Calibri Light" panose="020F0302020204030204" pitchFamily="34" charset="0"/>
              <a:ea typeface="等线 Light" panose="02010600030101010101" pitchFamily="2" charset="-122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Bef>
                <a:spcPts val="700"/>
              </a:spcBef>
              <a:spcAft>
                <a:spcPts val="0"/>
              </a:spcAft>
            </a:pPr>
            <a:r>
              <a:rPr lang="fr-FR" sz="1800" b="1" kern="0" dirty="0">
                <a:solidFill>
                  <a:srgbClr val="FF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等线 Light" panose="02010600030101010101" pitchFamily="2" charset="-122"/>
                <a:cs typeface="Times New Roman" panose="02020603050405020304" pitchFamily="18" charset="0"/>
              </a:rPr>
              <a:t> </a:t>
            </a:r>
            <a:endParaRPr lang="fr-FR" sz="1800" b="1" kern="0" dirty="0">
              <a:solidFill>
                <a:srgbClr val="2F5496"/>
              </a:solidFill>
              <a:effectLst/>
              <a:latin typeface="Calibri Light" panose="020F0302020204030204" pitchFamily="34" charset="0"/>
              <a:ea typeface="等线 Light" panose="02010600030101010101" pitchFamily="2" charset="-122"/>
              <a:cs typeface="Times New Roman" panose="02020603050405020304" pitchFamily="18" charset="0"/>
            </a:endParaRPr>
          </a:p>
          <a:p>
            <a:pPr algn="l"/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18985" y="1029970"/>
            <a:ext cx="142875" cy="12890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fr-FR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97560" y="323215"/>
            <a:ext cx="6957060" cy="706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Noté Bien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 :</a:t>
            </a:r>
            <a:endParaRPr kumimoji="0" lang="fr-FR" alt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Les questionnaires des évaluations sont de types variés. </a:t>
            </a:r>
            <a:endParaRPr kumimoji="0" lang="fr-FR" alt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843280" y="960120"/>
            <a:ext cx="10654030" cy="1014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472C4"/>
              </a:buClr>
              <a:buSzTx/>
              <a:buFont typeface="Wingdings" panose="05000000000000000000" charset="0"/>
              <a:buChar char="n"/>
              <a:tabLst>
                <a:tab pos="266700" algn="l"/>
              </a:tabLst>
            </a:pP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Si les propositions de réponses sont regroupées par des puces carrées (      ), alors vous devez avoir 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au moins deux(2) propositions de réponses </a:t>
            </a:r>
            <a:endParaRPr kumimoji="0" lang="fr-FR" altLang="fr-FR" sz="1600" b="1" i="1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</a:tabLst>
            </a:pPr>
            <a:endParaRPr kumimoji="0" lang="fr-FR" altLang="fr-FR" sz="1400" b="1" i="1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</a:tabLst>
            </a:pPr>
            <a:r>
              <a:rPr kumimoji="0" lang="fr-FR" altLang="fr-FR" sz="14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charset="0"/>
                <a:cs typeface="Times New Roman" panose="02020603050405020304" pitchFamily="18" charset="0"/>
              </a:rPr>
              <a:t>Voir exemple ci-dessous</a:t>
            </a:r>
            <a:r>
              <a:rPr kumimoji="0" lang="fr-FR" altLang="fr-F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fr-FR" alt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1"/>
          <a:srcRect l="27828" t="33532" r="8230" b="16647"/>
          <a:stretch>
            <a:fillRect/>
          </a:stretch>
        </p:blipFill>
        <p:spPr>
          <a:xfrm>
            <a:off x="1525905" y="1974849"/>
            <a:ext cx="9288476" cy="40690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71500" y="322898"/>
            <a:ext cx="10685145" cy="119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472C4"/>
              </a:buClr>
              <a:buSzTx/>
              <a:buFont typeface="Wingdings" panose="05000000000000000000" charset="0"/>
              <a:buChar char="n"/>
              <a:tabLst>
                <a:tab pos="266700" algn="l"/>
              </a:tabLst>
            </a:pP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Si les propositions de réponses sont regroupées par des puces rondes (     ), alors il s’agit de </a:t>
            </a:r>
            <a:r>
              <a:rPr kumimoji="0" lang="fr-FR" altLang="fr-FR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proposition de réponses unique</a:t>
            </a:r>
            <a:endParaRPr kumimoji="0" lang="fr-FR" altLang="fr-F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</a:tabLst>
            </a:pPr>
            <a:endParaRPr kumimoji="0" lang="fr-FR" altLang="fr-FR" b="1" i="1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</a:tabLst>
            </a:pPr>
            <a:r>
              <a:rPr kumimoji="0" lang="fr-FR" altLang="fr-FR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Voir exemple ci-dessous</a:t>
            </a:r>
            <a:endParaRPr kumimoji="0" lang="fr-FR" altLang="fr-F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1"/>
          <a:srcRect l="27342" t="38025" r="7702" b="21362"/>
          <a:stretch>
            <a:fillRect/>
          </a:stretch>
        </p:blipFill>
        <p:spPr>
          <a:xfrm>
            <a:off x="1343025" y="1651000"/>
            <a:ext cx="9302115" cy="435737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llipse 1"/>
          <p:cNvSpPr/>
          <p:nvPr/>
        </p:nvSpPr>
        <p:spPr>
          <a:xfrm>
            <a:off x="7524115" y="456565"/>
            <a:ext cx="203835" cy="16383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fr-F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 de texte 1"/>
          <p:cNvSpPr txBox="1"/>
          <p:nvPr/>
        </p:nvSpPr>
        <p:spPr>
          <a:xfrm>
            <a:off x="1577975" y="2116455"/>
            <a:ext cx="89941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fr-FR" altLang="en-US" sz="2400"/>
              <a:t>Merci et bon cours à vous !!!</a:t>
            </a:r>
            <a:endParaRPr lang="fr-FR" altLang="en-US" sz="2400"/>
          </a:p>
        </p:txBody>
      </p:sp>
      <p:sp>
        <p:nvSpPr>
          <p:cNvPr id="4" name="Zone de texte 3"/>
          <p:cNvSpPr txBox="1"/>
          <p:nvPr/>
        </p:nvSpPr>
        <p:spPr>
          <a:xfrm>
            <a:off x="1577975" y="3001645"/>
            <a:ext cx="87896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fr-FR" altLang="en-US" sz="2400"/>
              <a:t>Surtout n’hésitez pas, pour toutes vos préoccupations</a:t>
            </a:r>
            <a:endParaRPr lang="fr-FR" altLang="en-US" sz="2400"/>
          </a:p>
        </p:txBody>
      </p:sp>
      <p:sp>
        <p:nvSpPr>
          <p:cNvPr id="5" name="Zone de texte 4"/>
          <p:cNvSpPr txBox="1"/>
          <p:nvPr>
            <p:custDataLst>
              <p:tags r:id="rId1"/>
            </p:custDataLst>
          </p:nvPr>
        </p:nvSpPr>
        <p:spPr>
          <a:xfrm>
            <a:off x="5645785" y="3886835"/>
            <a:ext cx="492633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fr-FR" altLang="en-US" b="1">
                <a:solidFill>
                  <a:schemeClr val="accent6"/>
                </a:solidFill>
              </a:rPr>
              <a:t>Nous contacter</a:t>
            </a:r>
            <a:r>
              <a:rPr lang="fr-FR" altLang="en-US"/>
              <a:t> :</a:t>
            </a:r>
            <a:endParaRPr lang="fr-FR" altLang="en-US"/>
          </a:p>
          <a:p>
            <a:r>
              <a:rPr lang="fr-FR" altLang="en-US"/>
              <a:t>		</a:t>
            </a:r>
            <a:r>
              <a:rPr lang="fr-FR" altLang="en-US" b="1"/>
              <a:t>(+225)07.07.08.38.09</a:t>
            </a:r>
            <a:endParaRPr lang="fr-FR" altLang="en-US" b="1"/>
          </a:p>
          <a:p>
            <a:r>
              <a:rPr lang="fr-FR" altLang="en-US" b="1"/>
              <a:t>		(+225)05.45.71.38.31</a:t>
            </a:r>
            <a:endParaRPr lang="fr-FR" altLang="en-US" b="1"/>
          </a:p>
          <a:p>
            <a:r>
              <a:rPr lang="fr-FR" altLang="en-US" b="1"/>
              <a:t>		(+225)01.01.86.54.45</a:t>
            </a:r>
            <a:endParaRPr lang="fr-FR" altLang="en-US" b="1"/>
          </a:p>
          <a:p>
            <a:r>
              <a:rPr lang="fr-FR" altLang="en-US" b="1"/>
              <a:t>		(+225)07.57.67.77.39</a:t>
            </a:r>
            <a:endParaRPr lang="fr-FR" altLang="en-US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extLst>
                                      <p:ext uri="{505F2C04-C923-438B-8C0F-E0CD2BADF298}">
                                        <wppc:dynamicDigit xmlns:wppc="http://www.wps.cn/officeDocument/PresentationCustomData" type="0">
                                          <p:anim to="" calcmode="lin" valueType="num">
                                            <p:cBhvr>
                                              <p:cTn id="17" dur="2000" fill="hold"/>
                                              <p:tgtEl>
                                                <p:spTgt spid="5"/>
                                              </p:tgtEl>
                                              <p:attrNameLst>
                                                <p:attrName>num.show</p:attrName>
                                              </p:attrNameLst>
                                            </p:cBhvr>
                                            <p:tavLst>
                                              <p:tav tm="0">
                                                <p:val>
                                                  <p:fltVal val="0"/>
                                                </p:val>
                                              </p:tav>
                                              <p:tav tm="100000">
                                                <p:val>
                                                  <p:strVal val="#ppt_v"/>
                                                </p:val>
                                              </p:tav>
                                            </p:tavLst>
                                          </p:anim>
                                        </wppc:dynamicDigit>
                                      </p:ext>
                                    </p:extLs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4" grpId="1"/>
      <p:bldP spid="5" grpId="0"/>
      <p:bldP spid="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/>
        </p:nvSpPr>
        <p:spPr>
          <a:xfrm>
            <a:off x="323850" y="177165"/>
            <a:ext cx="11544300" cy="5977255"/>
          </a:xfrm>
          <a:prstGeom prst="rect">
            <a:avLst/>
          </a:prstGeom>
        </p:spPr>
        <p:txBody>
          <a:bodyPr vert="horz" lIns="91440" tIns="45720" rIns="91440" bIns="45720" rtlCol="0">
            <a:normAutofit fontScale="90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7000"/>
              </a:lnSpc>
              <a:spcBef>
                <a:spcPts val="1200"/>
              </a:spcBef>
            </a:pPr>
            <a:r>
              <a:rPr lang="fr-FR" sz="1780" b="1" kern="0" dirty="0">
                <a:solidFill>
                  <a:srgbClr val="FF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等线 Light" panose="02010600030101010101" pitchFamily="2" charset="-122"/>
                <a:cs typeface="Times New Roman" panose="02020603050405020304" pitchFamily="18" charset="0"/>
              </a:rPr>
              <a:t> SOMMAIRE</a:t>
            </a:r>
            <a:endParaRPr lang="fr-FR" sz="1780" b="1" kern="0" dirty="0">
              <a:solidFill>
                <a:srgbClr val="2F5496"/>
              </a:solidFill>
              <a:effectLst/>
              <a:latin typeface="Calibri Light" panose="020F0302020204030204" pitchFamily="34" charset="0"/>
              <a:ea typeface="等线 Light" panose="02010600030101010101" pitchFamily="2" charset="-122"/>
              <a:cs typeface="Times New Roman" panose="02020603050405020304" pitchFamily="18" charset="0"/>
            </a:endParaRPr>
          </a:p>
          <a:p>
            <a:pPr algn="l">
              <a:lnSpc>
                <a:spcPct val="82000"/>
              </a:lnSpc>
              <a:spcBef>
                <a:spcPts val="1200"/>
              </a:spcBef>
            </a:pPr>
            <a:r>
              <a:rPr lang="fr-FR" sz="1780" b="1" kern="0" dirty="0">
                <a:solidFill>
                  <a:srgbClr val="FF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等线 Light" panose="02010600030101010101" pitchFamily="2" charset="-122"/>
                <a:cs typeface="Times New Roman" panose="02020603050405020304" pitchFamily="18" charset="0"/>
              </a:rPr>
              <a:t>	SECTION 0 </a:t>
            </a:r>
            <a:r>
              <a:rPr lang="fr-FR" sz="1780" b="1" kern="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等线 Light" panose="02010600030101010101" pitchFamily="2" charset="-122"/>
                <a:cs typeface="Times New Roman" panose="02020603050405020304" pitchFamily="18" charset="0"/>
              </a:rPr>
              <a:t>: GENERALITES SUR «</a:t>
            </a:r>
            <a:r>
              <a:rPr lang="fr-FR" sz="1780" b="1" kern="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等线 Light" panose="02010600030101010101" pitchFamily="2" charset="-122"/>
                <a:cs typeface="Cambria" panose="02040503050406030204" pitchFamily="18" charset="0"/>
              </a:rPr>
              <a:t> </a:t>
            </a:r>
            <a:r>
              <a:rPr lang="fr-FR" sz="1780" b="1" i="1" kern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等线 Light" panose="02010600030101010101" pitchFamily="2" charset="-122"/>
                <a:cs typeface="Cambria" panose="02040503050406030204" pitchFamily="18" charset="0"/>
              </a:rPr>
              <a:t>ifsmcoursenligne.net</a:t>
            </a:r>
            <a:r>
              <a:rPr lang="fr-FR" sz="1780" b="1" i="1" kern="0" dirty="0">
                <a:solidFill>
                  <a:srgbClr val="FF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等线 Light" panose="02010600030101010101" pitchFamily="2" charset="-122"/>
                <a:cs typeface="Times New Roman" panose="02020603050405020304" pitchFamily="18" charset="0"/>
              </a:rPr>
              <a:t> </a:t>
            </a:r>
            <a:r>
              <a:rPr lang="fr-FR" sz="1780" b="1" kern="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等线 Light" panose="02010600030101010101" pitchFamily="2" charset="-122"/>
                <a:cs typeface="Times New Roman" panose="02020603050405020304" pitchFamily="18" charset="0"/>
              </a:rPr>
              <a:t>»</a:t>
            </a:r>
            <a:endParaRPr lang="fr-FR" sz="1780" b="1" kern="0" dirty="0">
              <a:solidFill>
                <a:srgbClr val="000000"/>
              </a:solidFill>
              <a:effectLst>
                <a:outerShdw blurRad="38100" dist="19050" dir="2700000" algn="tl">
                  <a:schemeClr val="dk1">
                    <a:alpha val="40000"/>
                  </a:schemeClr>
                </a:outerShdw>
              </a:effectLst>
              <a:latin typeface="Calibri" panose="020F0502020204030204" charset="0"/>
              <a:ea typeface="等线 Light" panose="02010600030101010101" pitchFamily="2" charset="-122"/>
              <a:cs typeface="Times New Roman" panose="02020603050405020304" pitchFamily="18" charset="0"/>
            </a:endParaRPr>
          </a:p>
          <a:p>
            <a:pPr algn="l">
              <a:lnSpc>
                <a:spcPct val="82000"/>
              </a:lnSpc>
              <a:spcBef>
                <a:spcPts val="1200"/>
              </a:spcBef>
            </a:pPr>
            <a:r>
              <a:rPr lang="fr-FR" sz="1780" b="1" kern="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等线 Light" panose="02010600030101010101" pitchFamily="2" charset="-122"/>
                <a:cs typeface="Times New Roman" panose="02020603050405020304" pitchFamily="18" charset="0"/>
              </a:rPr>
              <a:t>	</a:t>
            </a:r>
            <a:endParaRPr lang="fr-FR" sz="1780" b="1" kern="0" dirty="0">
              <a:solidFill>
                <a:srgbClr val="000000"/>
              </a:solidFill>
              <a:effectLst>
                <a:outerShdw blurRad="38100" dist="19050" dir="2700000" algn="tl">
                  <a:schemeClr val="dk1">
                    <a:alpha val="40000"/>
                  </a:schemeClr>
                </a:outerShdw>
              </a:effectLst>
              <a:latin typeface="Calibri" panose="020F0502020204030204" charset="0"/>
              <a:ea typeface="等线 Light" panose="02010600030101010101" pitchFamily="2" charset="-122"/>
              <a:cs typeface="Times New Roman" panose="02020603050405020304" pitchFamily="18" charset="0"/>
            </a:endParaRPr>
          </a:p>
          <a:p>
            <a:pPr algn="l">
              <a:lnSpc>
                <a:spcPct val="82000"/>
              </a:lnSpc>
              <a:spcBef>
                <a:spcPts val="1200"/>
              </a:spcBef>
            </a:pPr>
            <a:r>
              <a:rPr lang="fr-FR" sz="1780" b="1" kern="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等线 Light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fr-FR" sz="1780" b="1" kern="0" dirty="0">
                <a:solidFill>
                  <a:srgbClr val="FF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等线 Light" panose="02010600030101010101" pitchFamily="2" charset="-122"/>
                <a:cs typeface="Times New Roman" panose="02020603050405020304" pitchFamily="18" charset="0"/>
                <a:sym typeface="+mn-ea"/>
              </a:rPr>
              <a:t>SECTION 1</a:t>
            </a:r>
            <a:r>
              <a:rPr lang="fr-FR" sz="1780" b="1" kern="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等线 Light" panose="02010600030101010101" pitchFamily="2" charset="-122"/>
                <a:cs typeface="Times New Roman" panose="02020603050405020304" pitchFamily="18" charset="0"/>
                <a:sym typeface="+mn-ea"/>
              </a:rPr>
              <a:t> : L’ENVIRONNEMENT DE COURS </a:t>
            </a:r>
            <a:endParaRPr lang="fr-FR" sz="1780" b="1" kern="0" dirty="0">
              <a:solidFill>
                <a:srgbClr val="000000"/>
              </a:solidFill>
              <a:effectLst>
                <a:outerShdw blurRad="38100" dist="19050" dir="2700000" algn="tl">
                  <a:schemeClr val="dk1">
                    <a:alpha val="40000"/>
                  </a:schemeClr>
                </a:outerShdw>
              </a:effectLst>
              <a:latin typeface="Calibri" panose="020F0502020204030204" charset="0"/>
              <a:ea typeface="等线 Light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algn="l">
              <a:lnSpc>
                <a:spcPct val="82000"/>
              </a:lnSpc>
              <a:spcBef>
                <a:spcPts val="1200"/>
              </a:spcBef>
            </a:pPr>
            <a:r>
              <a:rPr lang="fr-FR" sz="1780" b="1" kern="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等线 Light" panose="02010600030101010101" pitchFamily="2" charset="-122"/>
                <a:cs typeface="Times New Roman" panose="02020603050405020304" pitchFamily="18" charset="0"/>
                <a:sym typeface="+mn-ea"/>
              </a:rPr>
              <a:t>		</a:t>
            </a:r>
            <a:r>
              <a:rPr lang="fr-FR" sz="1780" b="1" dirty="0">
                <a:solidFill>
                  <a:srgbClr val="0070C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+mn-ea"/>
              </a:rPr>
              <a:t>LEÇON </a:t>
            </a:r>
            <a:r>
              <a:rPr lang="fr-FR" sz="1780" b="1" kern="0" dirty="0">
                <a:solidFill>
                  <a:srgbClr val="4472C4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等线 Light" panose="02010600030101010101" pitchFamily="2" charset="-122"/>
                <a:cs typeface="Times New Roman" panose="02020603050405020304" pitchFamily="18" charset="0"/>
                <a:sym typeface="+mn-ea"/>
              </a:rPr>
              <a:t>1 :</a:t>
            </a:r>
            <a:r>
              <a:rPr lang="fr-FR" sz="1780" b="1" kern="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等线 Light" panose="02010600030101010101" pitchFamily="2" charset="-122"/>
                <a:cs typeface="Times New Roman" panose="02020603050405020304" pitchFamily="18" charset="0"/>
                <a:sym typeface="+mn-ea"/>
              </a:rPr>
              <a:t> LA DECOUVERTE DE LA PLATE FORME « MOODLE »</a:t>
            </a:r>
            <a:endParaRPr lang="fr-FR" sz="1780" b="1" kern="0" dirty="0">
              <a:solidFill>
                <a:srgbClr val="000000"/>
              </a:solidFill>
              <a:effectLst>
                <a:outerShdw blurRad="38100" dist="19050" dir="2700000" algn="tl">
                  <a:schemeClr val="dk1">
                    <a:alpha val="40000"/>
                  </a:schemeClr>
                </a:outerShdw>
              </a:effectLst>
              <a:latin typeface="Calibri" panose="020F0502020204030204" charset="0"/>
              <a:ea typeface="等线 Light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algn="l">
              <a:lnSpc>
                <a:spcPct val="82000"/>
              </a:lnSpc>
              <a:spcBef>
                <a:spcPts val="1200"/>
              </a:spcBef>
            </a:pPr>
            <a:r>
              <a:rPr lang="fr-FR" sz="1780" b="1" kern="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等线 Light" panose="02010600030101010101" pitchFamily="2" charset="-122"/>
                <a:cs typeface="Times New Roman" panose="02020603050405020304" pitchFamily="18" charset="0"/>
                <a:sym typeface="+mn-ea"/>
              </a:rPr>
              <a:t>			</a:t>
            </a:r>
            <a:r>
              <a:rPr lang="fr-FR" sz="1780" b="1" kern="0" dirty="0">
                <a:solidFill>
                  <a:srgbClr val="00B05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等线 Light" panose="02010600030101010101" pitchFamily="2" charset="-122"/>
                <a:cs typeface="Times New Roman" panose="02020603050405020304" pitchFamily="18" charset="0"/>
                <a:sym typeface="+mn-ea"/>
              </a:rPr>
              <a:t>CHAPITRE 1 </a:t>
            </a:r>
            <a:r>
              <a:rPr lang="fr-FR" sz="1780" b="1" kern="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等线 Light" panose="02010600030101010101" pitchFamily="2" charset="-122"/>
                <a:cs typeface="Times New Roman" panose="02020603050405020304" pitchFamily="18" charset="0"/>
                <a:sym typeface="+mn-ea"/>
              </a:rPr>
              <a:t>: Se connecter sur Moodle</a:t>
            </a:r>
            <a:endParaRPr lang="fr-FR" sz="1780" b="1" kern="0" dirty="0">
              <a:solidFill>
                <a:srgbClr val="000000"/>
              </a:solidFill>
              <a:effectLst>
                <a:outerShdw blurRad="38100" dist="19050" dir="2700000" algn="tl">
                  <a:schemeClr val="dk1">
                    <a:alpha val="40000"/>
                  </a:schemeClr>
                </a:outerShdw>
              </a:effectLst>
              <a:latin typeface="Calibri" panose="020F0502020204030204" charset="0"/>
              <a:ea typeface="等线 Light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algn="l">
              <a:lnSpc>
                <a:spcPct val="82000"/>
              </a:lnSpc>
              <a:spcBef>
                <a:spcPts val="1200"/>
              </a:spcBef>
            </a:pPr>
            <a:r>
              <a:rPr lang="fr-FR" sz="1780" b="1" kern="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等线 Light" panose="02010600030101010101" pitchFamily="2" charset="-122"/>
                <a:cs typeface="Times New Roman" panose="02020603050405020304" pitchFamily="18" charset="0"/>
                <a:sym typeface="+mn-ea"/>
              </a:rPr>
              <a:t>			</a:t>
            </a:r>
            <a:r>
              <a:rPr lang="fr-FR" sz="1780" b="1" kern="0" dirty="0">
                <a:solidFill>
                  <a:srgbClr val="00B05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等线 Light" panose="02010600030101010101" pitchFamily="2" charset="-122"/>
                <a:cs typeface="Times New Roman" panose="02020603050405020304" pitchFamily="18" charset="0"/>
                <a:sym typeface="+mn-ea"/>
              </a:rPr>
              <a:t>CHAPITRE 2 </a:t>
            </a:r>
            <a:r>
              <a:rPr lang="fr-FR" sz="1780" b="1" kern="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等线 Light" panose="02010600030101010101" pitchFamily="2" charset="-122"/>
                <a:cs typeface="Times New Roman" panose="02020603050405020304" pitchFamily="18" charset="0"/>
                <a:sym typeface="+mn-ea"/>
              </a:rPr>
              <a:t>: </a:t>
            </a:r>
            <a:r>
              <a:rPr lang="fr-FR" sz="1780" b="1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+mn-ea"/>
              </a:rPr>
              <a:t>installer Moodle sur Android/Ios</a:t>
            </a:r>
            <a:endParaRPr lang="fr-FR" sz="1780" b="1" dirty="0">
              <a:solidFill>
                <a:srgbClr val="000000"/>
              </a:solidFill>
              <a:effectLst>
                <a:outerShdw blurRad="38100" dist="19050" dir="2700000" algn="tl">
                  <a:schemeClr val="dk1">
                    <a:alpha val="40000"/>
                  </a:schemeClr>
                </a:outerShdw>
              </a:effectLst>
              <a:latin typeface="Calibri" panose="020F0502020204030204" charset="0"/>
              <a:ea typeface="Calibri" panose="020F0502020204030204" charset="0"/>
              <a:cs typeface="Calibri" panose="020F0502020204030204" charset="0"/>
              <a:sym typeface="+mn-ea"/>
            </a:endParaRPr>
          </a:p>
          <a:p>
            <a:pPr algn="l">
              <a:lnSpc>
                <a:spcPct val="82000"/>
              </a:lnSpc>
              <a:spcBef>
                <a:spcPts val="1200"/>
              </a:spcBef>
            </a:pPr>
            <a:r>
              <a:rPr lang="fr-FR" sz="1780" b="1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+mn-ea"/>
              </a:rPr>
              <a:t>		</a:t>
            </a:r>
            <a:r>
              <a:rPr lang="fr-FR" sz="1780" b="1" dirty="0">
                <a:solidFill>
                  <a:srgbClr val="0070C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+mn-ea"/>
              </a:rPr>
              <a:t>LEÇON </a:t>
            </a:r>
            <a:r>
              <a:rPr lang="fr-FR" sz="1780" b="1" kern="0" dirty="0">
                <a:solidFill>
                  <a:srgbClr val="4472C4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等线 Light" panose="02010600030101010101" pitchFamily="2" charset="-122"/>
                <a:cs typeface="Times New Roman" panose="02020603050405020304" pitchFamily="18" charset="0"/>
                <a:sym typeface="+mn-ea"/>
              </a:rPr>
              <a:t>2 :</a:t>
            </a:r>
            <a:r>
              <a:rPr lang="fr-FR" sz="1780" b="1" kern="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等线 Light" panose="02010600030101010101" pitchFamily="2" charset="-122"/>
                <a:cs typeface="Times New Roman" panose="02020603050405020304" pitchFamily="18" charset="0"/>
                <a:sym typeface="+mn-ea"/>
              </a:rPr>
              <a:t> LA DECOUVERTE DE LA PLATEFORME DE IFSM</a:t>
            </a:r>
            <a:endParaRPr lang="fr-FR" sz="1780" b="1" kern="0" dirty="0">
              <a:solidFill>
                <a:srgbClr val="000000"/>
              </a:solidFill>
              <a:effectLst>
                <a:outerShdw blurRad="38100" dist="19050" dir="2700000" algn="tl">
                  <a:schemeClr val="dk1">
                    <a:alpha val="40000"/>
                  </a:schemeClr>
                </a:outerShdw>
              </a:effectLst>
              <a:latin typeface="Calibri" panose="020F0502020204030204" charset="0"/>
              <a:ea typeface="等线 Light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algn="l">
              <a:lnSpc>
                <a:spcPct val="82000"/>
              </a:lnSpc>
              <a:spcBef>
                <a:spcPts val="1200"/>
              </a:spcBef>
            </a:pPr>
            <a:r>
              <a:rPr lang="fr-FR" sz="1780" b="1" kern="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等线 Light" panose="02010600030101010101" pitchFamily="2" charset="-122"/>
                <a:cs typeface="Times New Roman" panose="02020603050405020304" pitchFamily="18" charset="0"/>
                <a:sym typeface="+mn-ea"/>
              </a:rPr>
              <a:t>			</a:t>
            </a:r>
            <a:r>
              <a:rPr lang="fr-FR" sz="1780" b="1" kern="0" dirty="0">
                <a:solidFill>
                  <a:srgbClr val="00B05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等线 Light" panose="02010600030101010101" pitchFamily="2" charset="-122"/>
                <a:cs typeface="Times New Roman" panose="02020603050405020304" pitchFamily="18" charset="0"/>
                <a:sym typeface="+mn-ea"/>
              </a:rPr>
              <a:t>CHAPITRE 1</a:t>
            </a:r>
            <a:r>
              <a:rPr lang="fr-FR" sz="1780" b="1" kern="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等线 Light" panose="02010600030101010101" pitchFamily="2" charset="-122"/>
                <a:cs typeface="Times New Roman" panose="02020603050405020304" pitchFamily="18" charset="0"/>
                <a:sym typeface="+mn-ea"/>
              </a:rPr>
              <a:t> : Accès à la plate-forme</a:t>
            </a:r>
            <a:r>
              <a:rPr lang="fr-FR" sz="178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+mn-ea"/>
              </a:rPr>
              <a:t> </a:t>
            </a:r>
            <a:endParaRPr lang="fr-FR" sz="1780" dirty="0">
              <a:effectLst/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lvl="0" algn="l">
              <a:lnSpc>
                <a:spcPct val="82000"/>
              </a:lnSpc>
              <a:spcBef>
                <a:spcPts val="1200"/>
              </a:spcBef>
              <a:buSzPts val="1400"/>
              <a:buFont typeface="+mj-lt"/>
            </a:pPr>
            <a:r>
              <a:rPr lang="fr-FR" sz="1780" dirty="0">
                <a:effectLst/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 			</a:t>
            </a:r>
            <a:r>
              <a:rPr lang="fr-FR" sz="1780" b="1" kern="0" dirty="0">
                <a:solidFill>
                  <a:srgbClr val="00B05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等线 Light" panose="02010600030101010101" pitchFamily="2" charset="-122"/>
                <a:cs typeface="Times New Roman" panose="02020603050405020304" pitchFamily="18" charset="0"/>
                <a:sym typeface="+mn-ea"/>
              </a:rPr>
              <a:t>CHAPITRE 2</a:t>
            </a:r>
            <a:r>
              <a:rPr lang="fr-FR" sz="1780" b="1" kern="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等线 Light" panose="02010600030101010101" pitchFamily="2" charset="-122"/>
                <a:cs typeface="Times New Roman" panose="02020603050405020304" pitchFamily="18" charset="0"/>
                <a:sym typeface="+mn-ea"/>
              </a:rPr>
              <a:t> : Aperçu de la plate-forme</a:t>
            </a:r>
            <a:r>
              <a:rPr lang="fr-FR" sz="1780" b="1" kern="0" dirty="0">
                <a:solidFill>
                  <a:srgbClr val="FF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等线 Light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fr-FR" sz="1780" b="1" i="1" kern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等线 Light" panose="02010600030101010101" pitchFamily="2" charset="-122"/>
                <a:cs typeface="Times New Roman" panose="02020603050405020304" pitchFamily="18" charset="0"/>
                <a:sym typeface="+mn-ea"/>
              </a:rPr>
              <a:t>ifsmcoursenligne.net</a:t>
            </a:r>
            <a:endParaRPr lang="fr-FR" sz="1780" b="1" i="1" kern="0" dirty="0">
              <a:solidFill>
                <a:srgbClr val="0070C0"/>
              </a:solidFill>
              <a:effectLst/>
              <a:latin typeface="Cambria" panose="02040503050406030204" pitchFamily="18" charset="0"/>
              <a:ea typeface="等线 Light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lvl="0" algn="l">
              <a:lnSpc>
                <a:spcPct val="82000"/>
              </a:lnSpc>
              <a:spcBef>
                <a:spcPts val="1200"/>
              </a:spcBef>
              <a:buSzPts val="1400"/>
              <a:buFont typeface="+mj-lt"/>
            </a:pPr>
            <a:r>
              <a:rPr lang="fr-FR" sz="1780" b="1" i="1" kern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等线 Light" panose="02010600030101010101" pitchFamily="2" charset="-122"/>
                <a:cs typeface="Times New Roman" panose="02020603050405020304" pitchFamily="18" charset="0"/>
                <a:sym typeface="+mn-ea"/>
              </a:rPr>
              <a:t>	</a:t>
            </a:r>
            <a:endParaRPr lang="fr-FR" sz="1780" b="1" i="1" kern="0" dirty="0">
              <a:solidFill>
                <a:srgbClr val="0070C0"/>
              </a:solidFill>
              <a:effectLst/>
              <a:latin typeface="Cambria" panose="02040503050406030204" pitchFamily="18" charset="0"/>
              <a:ea typeface="等线 Light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lvl="0" algn="l">
              <a:lnSpc>
                <a:spcPct val="82000"/>
              </a:lnSpc>
              <a:spcBef>
                <a:spcPts val="1200"/>
              </a:spcBef>
              <a:buSzPts val="1400"/>
              <a:buFont typeface="+mj-lt"/>
            </a:pPr>
            <a:r>
              <a:rPr lang="fr-FR" sz="1780" b="1" i="1" kern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等线 Light" panose="02010600030101010101" pitchFamily="2" charset="-122"/>
                <a:cs typeface="Times New Roman" panose="02020603050405020304" pitchFamily="18" charset="0"/>
                <a:sym typeface="+mn-ea"/>
              </a:rPr>
              <a:t>	</a:t>
            </a:r>
            <a:r>
              <a:rPr lang="fr-FR" sz="1780" b="1" kern="0" dirty="0">
                <a:solidFill>
                  <a:srgbClr val="FF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等线 Light" panose="02010600030101010101" pitchFamily="2" charset="-122"/>
                <a:cs typeface="Times New Roman" panose="02020603050405020304" pitchFamily="18" charset="0"/>
                <a:sym typeface="+mn-ea"/>
              </a:rPr>
              <a:t>SECTION 2 </a:t>
            </a:r>
            <a:r>
              <a:rPr lang="fr-FR" sz="1780" b="1" kern="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等线 Light" panose="02010600030101010101" pitchFamily="2" charset="-122"/>
                <a:cs typeface="Times New Roman" panose="02020603050405020304" pitchFamily="18" charset="0"/>
                <a:sym typeface="+mn-ea"/>
              </a:rPr>
              <a:t>: ORGANISATION D’UN COURS</a:t>
            </a:r>
            <a:endParaRPr lang="fr-FR" sz="1780" b="1" kern="0" dirty="0">
              <a:solidFill>
                <a:srgbClr val="000000"/>
              </a:solidFill>
              <a:effectLst>
                <a:outerShdw blurRad="38100" dist="19050" dir="2700000" algn="tl">
                  <a:schemeClr val="dk1">
                    <a:alpha val="40000"/>
                  </a:schemeClr>
                </a:outerShdw>
              </a:effectLst>
              <a:latin typeface="Calibri" panose="020F0502020204030204" charset="0"/>
              <a:ea typeface="等线 Light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lvl="0" algn="l">
              <a:lnSpc>
                <a:spcPct val="82000"/>
              </a:lnSpc>
              <a:spcBef>
                <a:spcPts val="1200"/>
              </a:spcBef>
              <a:buSzPts val="1400"/>
              <a:buFont typeface="+mj-lt"/>
            </a:pPr>
            <a:r>
              <a:rPr lang="fr-FR" sz="1780" b="1" kern="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等线 Light" panose="02010600030101010101" pitchFamily="2" charset="-122"/>
                <a:cs typeface="Times New Roman" panose="02020603050405020304" pitchFamily="18" charset="0"/>
                <a:sym typeface="+mn-ea"/>
              </a:rPr>
              <a:t>		</a:t>
            </a:r>
            <a:r>
              <a:rPr lang="fr-FR" sz="1780" b="1" dirty="0">
                <a:solidFill>
                  <a:srgbClr val="4472C4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+mn-ea"/>
              </a:rPr>
              <a:t>LEÇON</a:t>
            </a:r>
            <a:r>
              <a:rPr lang="fr-FR" sz="1780" dirty="0">
                <a:solidFill>
                  <a:srgbClr val="4472C4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+mn-ea"/>
              </a:rPr>
              <a:t> 1 </a:t>
            </a:r>
            <a:r>
              <a:rPr lang="fr-FR" sz="178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+mn-ea"/>
              </a:rPr>
              <a:t>: </a:t>
            </a:r>
            <a:r>
              <a:rPr lang="fr-FR" sz="1780" b="1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+mn-ea"/>
              </a:rPr>
              <a:t>PRESENTATION GENERALE</a:t>
            </a:r>
            <a:endParaRPr lang="fr-FR" sz="1780" b="1" dirty="0">
              <a:solidFill>
                <a:srgbClr val="000000"/>
              </a:solidFill>
              <a:effectLst>
                <a:outerShdw blurRad="38100" dist="19050" dir="2700000" algn="tl">
                  <a:schemeClr val="dk1">
                    <a:alpha val="40000"/>
                  </a:schemeClr>
                </a:outerShdw>
              </a:effectLst>
              <a:latin typeface="Calibri" panose="020F0502020204030204" charset="0"/>
              <a:ea typeface="Calibri" panose="020F0502020204030204" charset="0"/>
              <a:cs typeface="Calibri" panose="020F0502020204030204" charset="0"/>
              <a:sym typeface="+mn-ea"/>
            </a:endParaRPr>
          </a:p>
          <a:p>
            <a:pPr lvl="0" algn="l">
              <a:lnSpc>
                <a:spcPct val="82000"/>
              </a:lnSpc>
              <a:spcBef>
                <a:spcPts val="1200"/>
              </a:spcBef>
              <a:buSzPts val="1400"/>
              <a:buFont typeface="+mj-lt"/>
            </a:pPr>
            <a:r>
              <a:rPr lang="fr-FR" sz="1780" b="1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+mn-ea"/>
              </a:rPr>
              <a:t>			</a:t>
            </a:r>
            <a:r>
              <a:rPr lang="fr-FR" sz="1780" b="1" dirty="0">
                <a:solidFill>
                  <a:srgbClr val="00B05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+mn-ea"/>
              </a:rPr>
              <a:t>CHAPITRE 1</a:t>
            </a:r>
            <a:r>
              <a:rPr lang="fr-FR" sz="178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+mn-ea"/>
              </a:rPr>
              <a:t> : </a:t>
            </a:r>
            <a:r>
              <a:rPr lang="fr-FR" sz="1780" b="1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+mn-ea"/>
              </a:rPr>
              <a:t>Les éléments d’un cours</a:t>
            </a:r>
            <a:endParaRPr lang="fr-FR" sz="1780" b="1" dirty="0">
              <a:solidFill>
                <a:srgbClr val="000000"/>
              </a:solidFill>
              <a:effectLst>
                <a:outerShdw blurRad="38100" dist="19050" dir="2700000" algn="tl">
                  <a:schemeClr val="dk1">
                    <a:alpha val="40000"/>
                  </a:schemeClr>
                </a:outerShdw>
              </a:effectLst>
              <a:latin typeface="Calibri" panose="020F0502020204030204" charset="0"/>
              <a:ea typeface="Calibri" panose="020F0502020204030204" charset="0"/>
              <a:cs typeface="Calibri" panose="020F0502020204030204" charset="0"/>
              <a:sym typeface="+mn-ea"/>
            </a:endParaRPr>
          </a:p>
          <a:p>
            <a:pPr lvl="0" algn="l">
              <a:lnSpc>
                <a:spcPct val="82000"/>
              </a:lnSpc>
              <a:spcBef>
                <a:spcPts val="1200"/>
              </a:spcBef>
              <a:buSzPts val="1400"/>
              <a:buFont typeface="+mj-lt"/>
            </a:pPr>
            <a:r>
              <a:rPr lang="fr-FR" sz="1780" b="1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+mn-ea"/>
              </a:rPr>
              <a:t>		</a:t>
            </a:r>
            <a:r>
              <a:rPr lang="fr-FR" sz="1780" b="1" dirty="0">
                <a:solidFill>
                  <a:srgbClr val="0070C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+mn-ea"/>
              </a:rPr>
              <a:t>LEÇON 2</a:t>
            </a:r>
            <a:r>
              <a:rPr lang="fr-FR" sz="1780" dirty="0">
                <a:solidFill>
                  <a:srgbClr val="FF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+mn-ea"/>
              </a:rPr>
              <a:t> </a:t>
            </a:r>
            <a:r>
              <a:rPr lang="fr-FR" sz="178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+mn-ea"/>
              </a:rPr>
              <a:t>: </a:t>
            </a:r>
            <a:r>
              <a:rPr lang="fr-FR" sz="1780" b="1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+mn-ea"/>
              </a:rPr>
              <a:t>STRUCTURATION DE LA SECTION</a:t>
            </a:r>
            <a:endParaRPr lang="fr-FR" sz="1780" b="1" dirty="0">
              <a:solidFill>
                <a:srgbClr val="000000"/>
              </a:solidFill>
              <a:effectLst>
                <a:outerShdw blurRad="38100" dist="19050" dir="2700000" algn="tl">
                  <a:schemeClr val="dk1">
                    <a:alpha val="40000"/>
                  </a:schemeClr>
                </a:outerShdw>
              </a:effectLst>
              <a:latin typeface="Calibri" panose="020F0502020204030204" charset="0"/>
              <a:ea typeface="Calibri" panose="020F0502020204030204" charset="0"/>
              <a:cs typeface="Calibri" panose="020F0502020204030204" charset="0"/>
              <a:sym typeface="+mn-ea"/>
            </a:endParaRPr>
          </a:p>
          <a:p>
            <a:pPr lvl="0" algn="l">
              <a:lnSpc>
                <a:spcPct val="72000"/>
              </a:lnSpc>
              <a:spcBef>
                <a:spcPts val="1200"/>
              </a:spcBef>
              <a:buSzPts val="1400"/>
              <a:buFont typeface="+mj-lt"/>
            </a:pPr>
            <a:r>
              <a:rPr lang="fr-FR" sz="1780" b="1" dirty="0">
                <a:solidFill>
                  <a:srgbClr val="70AD47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+mn-ea"/>
              </a:rPr>
              <a:t>			CHAPITRE 1 : </a:t>
            </a:r>
            <a:r>
              <a:rPr lang="fr-FR" sz="1780" b="1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+mn-ea"/>
              </a:rPr>
              <a:t>Les éléments de la section</a:t>
            </a:r>
            <a:endParaRPr lang="fr-FR" sz="1780" dirty="0">
              <a:effectLst/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lvl="0" algn="l">
              <a:lnSpc>
                <a:spcPct val="72000"/>
              </a:lnSpc>
              <a:spcBef>
                <a:spcPts val="1200"/>
              </a:spcBef>
              <a:buSzPts val="1400"/>
              <a:buFont typeface="+mj-lt"/>
            </a:pPr>
            <a:r>
              <a:rPr lang="fr-FR" sz="1780" b="1" dirty="0">
                <a:solidFill>
                  <a:srgbClr val="70AD47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+mn-ea"/>
              </a:rPr>
              <a:t>			CHAPITRE 2 : </a:t>
            </a:r>
            <a:r>
              <a:rPr lang="fr-FR" sz="1780" b="1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+mn-ea"/>
              </a:rPr>
              <a:t>Les contenus des éléments</a:t>
            </a:r>
            <a:endParaRPr lang="fr-FR" sz="1780" b="1" dirty="0">
              <a:effectLst>
                <a:outerShdw blurRad="38100" dist="19050" dir="2700000" algn="tl">
                  <a:schemeClr val="dk1">
                    <a:alpha val="40000"/>
                  </a:schemeClr>
                </a:outerShdw>
              </a:effectLst>
              <a:latin typeface="Calibri" panose="020F0502020204030204" charset="0"/>
              <a:ea typeface="Calibri" panose="020F0502020204030204" charset="0"/>
              <a:cs typeface="Calibri" panose="020F0502020204030204" charset="0"/>
              <a:sym typeface="+mn-ea"/>
            </a:endParaRPr>
          </a:p>
          <a:p>
            <a:pPr lvl="0" algn="l">
              <a:lnSpc>
                <a:spcPct val="72000"/>
              </a:lnSpc>
              <a:spcBef>
                <a:spcPts val="1200"/>
              </a:spcBef>
              <a:buSzPts val="1400"/>
              <a:buFont typeface="+mj-lt"/>
            </a:pPr>
            <a:r>
              <a:rPr lang="fr-FR" sz="1780" b="1" dirty="0">
                <a:solidFill>
                  <a:srgbClr val="70AD47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+mn-ea"/>
              </a:rPr>
              <a:t>			</a:t>
            </a:r>
            <a:endParaRPr lang="fr-FR" sz="1780" b="1" dirty="0">
              <a:effectLst>
                <a:outerShdw blurRad="38100" dist="19050" dir="2700000" algn="tl">
                  <a:schemeClr val="dk1">
                    <a:alpha val="40000"/>
                  </a:schemeClr>
                </a:outerShdw>
              </a:effectLst>
              <a:latin typeface="Calibri" panose="020F0502020204030204" charset="0"/>
              <a:ea typeface="Calibri" panose="020F0502020204030204" charset="0"/>
              <a:cs typeface="Calibri" panose="020F0502020204030204" charset="0"/>
              <a:sym typeface="+mn-ea"/>
            </a:endParaRPr>
          </a:p>
          <a:p>
            <a:pPr lvl="0" algn="l">
              <a:lnSpc>
                <a:spcPct val="150000"/>
              </a:lnSpc>
              <a:spcBef>
                <a:spcPts val="1200"/>
              </a:spcBef>
              <a:buSzPts val="1400"/>
              <a:buFont typeface="+mj-lt"/>
            </a:pPr>
            <a:endParaRPr lang="fr-FR" sz="1780" dirty="0">
              <a:effectLst/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algn="l"/>
            <a:endParaRPr lang="fr-FR" sz="178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2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/>
        </p:nvSpPr>
        <p:spPr>
          <a:xfrm>
            <a:off x="317500" y="660400"/>
            <a:ext cx="11544300" cy="54470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7000"/>
              </a:lnSpc>
              <a:spcBef>
                <a:spcPts val="1200"/>
              </a:spcBef>
            </a:pPr>
            <a:r>
              <a:rPr lang="fr-FR" sz="2000" b="1" kern="0" dirty="0">
                <a:solidFill>
                  <a:srgbClr val="FF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等线 Light" panose="02010600030101010101" pitchFamily="2" charset="-122"/>
                <a:cs typeface="Times New Roman" panose="02020603050405020304" pitchFamily="18" charset="0"/>
              </a:rPr>
              <a:t> </a:t>
            </a:r>
            <a:endParaRPr lang="fr-FR" sz="2000" b="1" kern="0" dirty="0">
              <a:solidFill>
                <a:srgbClr val="2F5496"/>
              </a:solidFill>
              <a:effectLst/>
              <a:latin typeface="Calibri Light" panose="020F0302020204030204" pitchFamily="34" charset="0"/>
              <a:ea typeface="等线 Light" panose="02010600030101010101" pitchFamily="2" charset="-122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Bef>
                <a:spcPts val="1200"/>
              </a:spcBef>
            </a:pPr>
            <a:r>
              <a:rPr lang="fr-FR" sz="2200" b="1" kern="0" dirty="0">
                <a:solidFill>
                  <a:srgbClr val="FF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等线 Light" panose="02010600030101010101" pitchFamily="2" charset="-122"/>
                <a:cs typeface="Times New Roman" panose="02020603050405020304" pitchFamily="18" charset="0"/>
              </a:rPr>
              <a:t>SECTION 0 </a:t>
            </a:r>
            <a:r>
              <a:rPr lang="fr-FR" sz="2200" b="1" kern="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等线 Light" panose="02010600030101010101" pitchFamily="2" charset="-122"/>
                <a:cs typeface="Times New Roman" panose="02020603050405020304" pitchFamily="18" charset="0"/>
              </a:rPr>
              <a:t>: GENERALITES SUR « </a:t>
            </a:r>
            <a:r>
              <a:rPr lang="fr-FR" sz="2200" b="1" kern="0" dirty="0">
                <a:solidFill>
                  <a:srgbClr val="FF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等线 Light" panose="02010600030101010101" pitchFamily="2" charset="-122"/>
                <a:cs typeface="Times New Roman" panose="02020603050405020304" pitchFamily="18" charset="0"/>
              </a:rPr>
              <a:t>ifsmcoursenligne.net </a:t>
            </a:r>
            <a:r>
              <a:rPr lang="fr-FR" sz="2200" b="1" kern="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等线 Light" panose="02010600030101010101" pitchFamily="2" charset="-122"/>
                <a:cs typeface="Times New Roman" panose="02020603050405020304" pitchFamily="18" charset="0"/>
              </a:rPr>
              <a:t>»</a:t>
            </a:r>
            <a:endParaRPr lang="fr-FR" sz="2200" b="1" kern="0" dirty="0">
              <a:solidFill>
                <a:srgbClr val="2F5496"/>
              </a:solidFill>
              <a:effectLst/>
              <a:latin typeface="Calibri Light" panose="020F0302020204030204" pitchFamily="34" charset="0"/>
              <a:ea typeface="等线 Light" panose="02010600030101010101" pitchFamily="2" charset="-122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fr-FR" sz="2000" dirty="0">
                <a:effectLst/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 </a:t>
            </a:r>
            <a:endParaRPr lang="fr-FR" sz="2000" dirty="0">
              <a:effectLst/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457200" lvl="0" indent="-457200" algn="l">
              <a:lnSpc>
                <a:spcPct val="150000"/>
              </a:lnSpc>
              <a:spcBef>
                <a:spcPts val="1200"/>
              </a:spcBef>
              <a:buSzPts val="1400"/>
              <a:buFont typeface="+mj-lt"/>
              <a:buAutoNum type="arabicPeriod"/>
            </a:pPr>
            <a:r>
              <a:rPr lang="fr-FR" sz="2000" b="1" u="sng" kern="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等线 Light" panose="02010600030101010101" pitchFamily="2" charset="-122"/>
                <a:cs typeface="Times New Roman" panose="02020603050405020304" pitchFamily="18" charset="0"/>
              </a:rPr>
              <a:t>C’est quoi </a:t>
            </a:r>
            <a:r>
              <a:rPr lang="fr-FR" sz="2000" b="1" u="sng" kern="0" dirty="0">
                <a:solidFill>
                  <a:srgbClr val="2E74B5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等线 Light" panose="02010600030101010101" pitchFamily="2" charset="-122"/>
                <a:cs typeface="Times New Roman" panose="02020603050405020304" pitchFamily="18" charset="0"/>
              </a:rPr>
              <a:t>ifsmcoursenligne.net </a:t>
            </a:r>
            <a:endParaRPr lang="fr-FR" sz="2000" b="1" kern="0" dirty="0">
              <a:solidFill>
                <a:srgbClr val="2F5496"/>
              </a:solidFill>
              <a:effectLst/>
              <a:latin typeface="Calibri Light" panose="020F0302020204030204" pitchFamily="34" charset="0"/>
              <a:ea typeface="等线 Light" panose="02010600030101010101" pitchFamily="2" charset="-122"/>
              <a:cs typeface="Times New Roman" panose="02020603050405020304" pitchFamily="18" charset="0"/>
            </a:endParaRPr>
          </a:p>
          <a:p>
            <a:pPr marL="228600" algn="l">
              <a:lnSpc>
                <a:spcPct val="150000"/>
              </a:lnSpc>
              <a:spcAft>
                <a:spcPts val="800"/>
              </a:spcAft>
              <a:buFont typeface="+mj-lt"/>
            </a:pPr>
            <a:r>
              <a:rPr lang="fr-FR" sz="2000" b="1" dirty="0">
                <a:solidFill>
                  <a:srgbClr val="FF0000"/>
                </a:solidFill>
                <a:effectLst/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ifsmcoursenligne.net</a:t>
            </a:r>
            <a:r>
              <a:rPr lang="fr-FR" sz="2000" dirty="0">
                <a:effectLst/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 est la plateforme éducative de cours en ligne du groupe IFSM. Elle est disponible sur </a:t>
            </a:r>
            <a:r>
              <a:rPr lang="fr-FR" sz="2000" i="1" dirty="0">
                <a:solidFill>
                  <a:srgbClr val="FF0000"/>
                </a:solidFill>
                <a:effectLst/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Moodle</a:t>
            </a:r>
            <a:r>
              <a:rPr lang="fr-FR" sz="2000" dirty="0">
                <a:solidFill>
                  <a:srgbClr val="FF0000"/>
                </a:solidFill>
                <a:effectLst/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.</a:t>
            </a:r>
            <a:endParaRPr lang="fr-FR" sz="2000" dirty="0">
              <a:solidFill>
                <a:srgbClr val="FF0000"/>
              </a:solidFill>
              <a:effectLst/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228600" algn="l">
              <a:lnSpc>
                <a:spcPct val="150000"/>
              </a:lnSpc>
              <a:spcAft>
                <a:spcPts val="800"/>
              </a:spcAft>
              <a:buFont typeface="+mj-lt"/>
            </a:pPr>
            <a:r>
              <a:rPr lang="fr-FR" sz="2000" b="1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2. </a:t>
            </a:r>
            <a:r>
              <a:rPr lang="fr-FR" sz="2000" b="1" u="sng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A qui est destiné </a:t>
            </a:r>
            <a:r>
              <a:rPr lang="fr-FR" sz="2000" b="1" u="sng" dirty="0">
                <a:solidFill>
                  <a:srgbClr val="2E74B5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ifsmcoursenligne.net</a:t>
            </a:r>
            <a:r>
              <a:rPr lang="fr-FR" sz="2000" dirty="0">
                <a:effectLst/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endParaRPr lang="fr-FR" sz="2000" dirty="0">
              <a:effectLst/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228600" algn="l">
              <a:lnSpc>
                <a:spcPct val="107000"/>
              </a:lnSpc>
              <a:spcAft>
                <a:spcPts val="800"/>
              </a:spcAft>
            </a:pPr>
            <a:r>
              <a:rPr lang="fr-FR" sz="2000" b="1" dirty="0">
                <a:solidFill>
                  <a:srgbClr val="FF0000"/>
                </a:solidFill>
                <a:effectLst/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ifsmcoursenligne.net</a:t>
            </a:r>
            <a:r>
              <a:rPr lang="fr-FR" sz="2000" dirty="0">
                <a:effectLst/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 est mise à la disposition de tout apprenant qui désire suivre une formation à distance à IFSM. 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33400" y="482600"/>
            <a:ext cx="11071225" cy="53168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77000"/>
              </a:lnSpc>
              <a:spcBef>
                <a:spcPts val="1200"/>
              </a:spcBef>
              <a:spcAft>
                <a:spcPts val="0"/>
              </a:spcAft>
            </a:pPr>
            <a:r>
              <a:rPr lang="fr-FR" sz="2200" b="1" kern="0" dirty="0">
                <a:solidFill>
                  <a:srgbClr val="FF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等线 Light" panose="02010600030101010101" pitchFamily="2" charset="-122"/>
                <a:cs typeface="Times New Roman" panose="02020603050405020304" pitchFamily="18" charset="0"/>
              </a:rPr>
              <a:t>SECTION 1</a:t>
            </a:r>
            <a:r>
              <a:rPr lang="fr-FR" sz="2200" b="1" kern="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等线 Light" panose="02010600030101010101" pitchFamily="2" charset="-122"/>
                <a:cs typeface="Times New Roman" panose="02020603050405020304" pitchFamily="18" charset="0"/>
              </a:rPr>
              <a:t> : L’ENVIRONNEMENT DE COURS </a:t>
            </a:r>
            <a:endParaRPr lang="fr-FR" sz="2200" b="1" kern="0" dirty="0">
              <a:solidFill>
                <a:srgbClr val="2F5496"/>
              </a:solidFill>
              <a:effectLst/>
              <a:latin typeface="Calibri Light" panose="020F0302020204030204" pitchFamily="34" charset="0"/>
              <a:ea typeface="等线 Light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77000"/>
              </a:lnSpc>
              <a:spcBef>
                <a:spcPts val="1200"/>
              </a:spcBef>
              <a:spcAft>
                <a:spcPts val="0"/>
              </a:spcAft>
            </a:pPr>
            <a:r>
              <a:rPr lang="fr-FR" sz="2200" b="1" kern="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等线 Light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fr-FR" sz="2200" b="1" dirty="0">
                <a:solidFill>
                  <a:srgbClr val="0070C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+mn-ea"/>
              </a:rPr>
              <a:t>LEÇON </a:t>
            </a:r>
            <a:r>
              <a:rPr lang="fr-FR" sz="2200" b="1" kern="0" dirty="0">
                <a:solidFill>
                  <a:srgbClr val="4472C4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等线 Light" panose="02010600030101010101" pitchFamily="2" charset="-122"/>
                <a:cs typeface="Times New Roman" panose="02020603050405020304" pitchFamily="18" charset="0"/>
              </a:rPr>
              <a:t>1 :</a:t>
            </a:r>
            <a:r>
              <a:rPr lang="fr-FR" sz="2200" b="1" kern="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等线 Light" panose="02010600030101010101" pitchFamily="2" charset="-122"/>
                <a:cs typeface="Times New Roman" panose="02020603050405020304" pitchFamily="18" charset="0"/>
              </a:rPr>
              <a:t> LA DECOUVERTE DE LA PLATE FORME « MOODLE »</a:t>
            </a:r>
            <a:endParaRPr lang="fr-FR" sz="2200" b="1" kern="0" dirty="0">
              <a:solidFill>
                <a:srgbClr val="2F5496"/>
              </a:solidFill>
              <a:effectLst/>
              <a:latin typeface="Calibri Light" panose="020F0302020204030204" pitchFamily="34" charset="0"/>
              <a:ea typeface="等线 Light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77000"/>
              </a:lnSpc>
              <a:spcBef>
                <a:spcPts val="1200"/>
              </a:spcBef>
              <a:spcAft>
                <a:spcPts val="0"/>
              </a:spcAft>
            </a:pPr>
            <a:r>
              <a:rPr lang="fr-FR" sz="2200" b="1" kern="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等线 Light" panose="02010600030101010101" pitchFamily="2" charset="-122"/>
                <a:cs typeface="Times New Roman" panose="02020603050405020304" pitchFamily="18" charset="0"/>
              </a:rPr>
              <a:t>		</a:t>
            </a:r>
            <a:r>
              <a:rPr lang="fr-FR" sz="2200" b="1" kern="0" dirty="0">
                <a:solidFill>
                  <a:srgbClr val="00B05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等线 Light" panose="02010600030101010101" pitchFamily="2" charset="-122"/>
                <a:cs typeface="Times New Roman" panose="02020603050405020304" pitchFamily="18" charset="0"/>
              </a:rPr>
              <a:t>CHAPITRE 1 </a:t>
            </a:r>
            <a:r>
              <a:rPr lang="fr-FR" sz="2200" b="1" kern="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等线 Light" panose="02010600030101010101" pitchFamily="2" charset="-122"/>
                <a:cs typeface="Times New Roman" panose="02020603050405020304" pitchFamily="18" charset="0"/>
              </a:rPr>
              <a:t>: Se connecter sur Moodle</a:t>
            </a:r>
            <a:endParaRPr lang="fr-FR" sz="2200" b="1" kern="0" dirty="0">
              <a:solidFill>
                <a:srgbClr val="2F5496"/>
              </a:solidFill>
              <a:effectLst/>
              <a:latin typeface="Calibri Light" panose="020F0302020204030204" pitchFamily="34" charset="0"/>
              <a:ea typeface="等线 Light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200" dirty="0">
                <a:effectLst/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 </a:t>
            </a:r>
            <a:endParaRPr lang="fr-FR" sz="1600" dirty="0">
              <a:effectLst/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97000"/>
              </a:lnSpc>
              <a:buClr>
                <a:srgbClr val="000000"/>
              </a:buClr>
              <a:buSzPts val="1200"/>
              <a:buFont typeface="Cambria" panose="02040503050406030204" pitchFamily="18" charset="0"/>
              <a:buAutoNum type="arabicPeriod"/>
            </a:pPr>
            <a:r>
              <a:rPr lang="fr-FR" sz="2200" b="1" u="sng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charset="0"/>
                <a:cs typeface="Times New Roman" panose="02020603050405020304" pitchFamily="18" charset="0"/>
              </a:rPr>
              <a:t>C’est quoi Moodle</a:t>
            </a:r>
            <a:endParaRPr lang="fr-FR" sz="2200" u="sng" dirty="0">
              <a:effectLst/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457200">
              <a:lnSpc>
                <a:spcPct val="97000"/>
              </a:lnSpc>
              <a:spcBef>
                <a:spcPts val="0"/>
              </a:spcBef>
            </a:pPr>
            <a:r>
              <a:rPr lang="fr-FR" sz="2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charset="0"/>
                <a:cs typeface="Times New Roman" panose="02020603050405020304" pitchFamily="18" charset="0"/>
              </a:rPr>
              <a:t> </a:t>
            </a:r>
            <a:endParaRPr lang="fr-FR" sz="2200" dirty="0">
              <a:effectLst/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457200">
              <a:lnSpc>
                <a:spcPct val="97000"/>
              </a:lnSpc>
              <a:spcBef>
                <a:spcPts val="0"/>
              </a:spcBef>
            </a:pPr>
            <a:r>
              <a:rPr lang="fr-FR" sz="2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charset="0"/>
                <a:cs typeface="Times New Roman" panose="02020603050405020304" pitchFamily="18" charset="0"/>
              </a:rPr>
              <a:t>Moodle est une plateforme de pédagogie qui permet un accompagnement d’enseignement en présentiel ou à distance.</a:t>
            </a:r>
            <a:br>
              <a:rPr lang="fr-FR" sz="2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charset="0"/>
                <a:cs typeface="Times New Roman" panose="02020603050405020304" pitchFamily="18" charset="0"/>
              </a:rPr>
            </a:br>
            <a:r>
              <a:rPr lang="fr-FR" sz="2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charset="0"/>
                <a:cs typeface="Times New Roman" panose="02020603050405020304" pitchFamily="18" charset="0"/>
              </a:rPr>
              <a:t>Moodle dispose d’une panoplie d’outils tels que :</a:t>
            </a:r>
            <a:endParaRPr lang="fr-FR" sz="2200" dirty="0">
              <a:effectLst/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45720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fr-FR" sz="2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fr-FR" sz="2200" dirty="0">
                <a:solidFill>
                  <a:srgbClr val="000000"/>
                </a:solidFill>
                <a:effectLst/>
                <a:latin typeface="Symbol" panose="05050102010706020507" pitchFamily="18" charset="2"/>
                <a:ea typeface="Calibri" panose="020F0502020204030204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fr-FR" sz="2200" dirty="0">
                <a:solidFill>
                  <a:srgbClr val="000000"/>
                </a:solidFill>
                <a:effectLst/>
                <a:latin typeface="Symbol" panose="05050102010706020507" pitchFamily="18" charset="2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fr-FR" sz="220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charset="0"/>
                <a:cs typeface="Times New Roman" panose="02020603050405020304" pitchFamily="18" charset="0"/>
              </a:rPr>
              <a:t>outils pédagogiques </a:t>
            </a:r>
            <a:r>
              <a:rPr lang="fr-FR" sz="2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charset="0"/>
                <a:cs typeface="Times New Roman" panose="02020603050405020304" pitchFamily="18" charset="0"/>
              </a:rPr>
              <a:t>: gestionnaire de ressources, éditeur en ligne, leçons………</a:t>
            </a:r>
            <a:br>
              <a:rPr lang="fr-FR" sz="2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charset="0"/>
                <a:cs typeface="Times New Roman" panose="02020603050405020304" pitchFamily="18" charset="0"/>
              </a:rPr>
            </a:br>
            <a:r>
              <a:rPr lang="fr-FR" sz="2200" dirty="0">
                <a:solidFill>
                  <a:srgbClr val="000000"/>
                </a:solidFill>
                <a:effectLst/>
                <a:latin typeface="Symbol" panose="05050102010706020507" pitchFamily="18" charset="2"/>
                <a:ea typeface="Calibri" panose="020F0502020204030204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fr-FR" sz="2200" dirty="0">
                <a:solidFill>
                  <a:srgbClr val="000000"/>
                </a:solidFill>
                <a:effectLst/>
                <a:latin typeface="Symbol" panose="05050102010706020507" pitchFamily="18" charset="2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fr-FR" sz="220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charset="0"/>
                <a:cs typeface="Times New Roman" panose="02020603050405020304" pitchFamily="18" charset="0"/>
              </a:rPr>
              <a:t>outils de communication synchrones ou non </a:t>
            </a:r>
            <a:r>
              <a:rPr lang="fr-FR" sz="2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charset="0"/>
                <a:cs typeface="Times New Roman" panose="02020603050405020304" pitchFamily="18" charset="0"/>
              </a:rPr>
              <a:t>: mail, forums, chat, sondages…</a:t>
            </a:r>
            <a:br>
              <a:rPr lang="fr-FR" sz="2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charset="0"/>
                <a:cs typeface="Times New Roman" panose="02020603050405020304" pitchFamily="18" charset="0"/>
              </a:rPr>
            </a:br>
            <a:r>
              <a:rPr lang="fr-FR" sz="2200" dirty="0">
                <a:solidFill>
                  <a:srgbClr val="000000"/>
                </a:solidFill>
                <a:effectLst/>
                <a:latin typeface="Symbol" panose="05050102010706020507" pitchFamily="18" charset="2"/>
                <a:ea typeface="Calibri" panose="020F0502020204030204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fr-FR" sz="2200" dirty="0">
                <a:solidFill>
                  <a:srgbClr val="000000"/>
                </a:solidFill>
                <a:effectLst/>
                <a:latin typeface="Symbol" panose="05050102010706020507" pitchFamily="18" charset="2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fr-FR" sz="220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charset="0"/>
                <a:cs typeface="Times New Roman" panose="02020603050405020304" pitchFamily="18" charset="0"/>
              </a:rPr>
              <a:t>outils de travaux collaboratifs de travail </a:t>
            </a:r>
            <a:r>
              <a:rPr lang="fr-FR" sz="2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charset="0"/>
                <a:cs typeface="Times New Roman" panose="02020603050405020304" pitchFamily="18" charset="0"/>
              </a:rPr>
              <a:t>: wiki, atelier, glossaire, base de données…</a:t>
            </a:r>
            <a:br>
              <a:rPr lang="fr-FR" sz="2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charset="0"/>
                <a:cs typeface="Times New Roman" panose="02020603050405020304" pitchFamily="18" charset="0"/>
              </a:rPr>
            </a:br>
            <a:r>
              <a:rPr lang="fr-FR" sz="2200" dirty="0">
                <a:solidFill>
                  <a:srgbClr val="000000"/>
                </a:solidFill>
                <a:effectLst/>
                <a:latin typeface="Symbol" panose="05050102010706020507" pitchFamily="18" charset="2"/>
                <a:ea typeface="Calibri" panose="020F0502020204030204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fr-FR" sz="2200" dirty="0">
                <a:solidFill>
                  <a:srgbClr val="000000"/>
                </a:solidFill>
                <a:effectLst/>
                <a:latin typeface="Symbol" panose="05050102010706020507" pitchFamily="18" charset="2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fr-FR" sz="220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charset="0"/>
                <a:cs typeface="Times New Roman" panose="02020603050405020304" pitchFamily="18" charset="0"/>
              </a:rPr>
              <a:t>outils d’évaluation </a:t>
            </a:r>
            <a:r>
              <a:rPr lang="fr-FR" sz="2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charset="0"/>
                <a:cs typeface="Times New Roman" panose="02020603050405020304" pitchFamily="18" charset="0"/>
              </a:rPr>
              <a:t>: Quiz, devoirs, tests dynamique, …</a:t>
            </a:r>
            <a:endParaRPr lang="fr-FR" sz="2200" dirty="0">
              <a:effectLst/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533400" y="596900"/>
            <a:ext cx="11328400" cy="46012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07000"/>
              </a:lnSpc>
              <a:spcBef>
                <a:spcPts val="1200"/>
              </a:spcBef>
            </a:pPr>
            <a:r>
              <a:rPr lang="fr-FR" sz="2400" b="1" kern="0" dirty="0">
                <a:solidFill>
                  <a:srgbClr val="FF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等线 Light" panose="02010600030101010101" pitchFamily="2" charset="-122"/>
                <a:cs typeface="Times New Roman" panose="02020603050405020304" pitchFamily="18" charset="0"/>
                <a:sym typeface="+mn-ea"/>
              </a:rPr>
              <a:t>SECTION 1</a:t>
            </a:r>
            <a:r>
              <a:rPr lang="fr-FR" sz="2400" b="1" kern="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等线 Light" panose="02010600030101010101" pitchFamily="2" charset="-122"/>
                <a:cs typeface="Times New Roman" panose="02020603050405020304" pitchFamily="18" charset="0"/>
                <a:sym typeface="+mn-ea"/>
              </a:rPr>
              <a:t> : L’ENVIRONNEMENT DE COURS </a:t>
            </a:r>
            <a:endParaRPr lang="fr-FR" sz="2400" b="1" kern="0" dirty="0">
              <a:solidFill>
                <a:srgbClr val="2F5496"/>
              </a:solidFill>
              <a:effectLst/>
              <a:latin typeface="Calibri Light" panose="020F0302020204030204" pitchFamily="34" charset="0"/>
              <a:ea typeface="等线 Light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1200"/>
              </a:spcBef>
            </a:pPr>
            <a:r>
              <a:rPr lang="fr-FR" sz="2400" b="1" kern="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等线 Light" panose="02010600030101010101" pitchFamily="2" charset="-122"/>
                <a:cs typeface="Times New Roman" panose="02020603050405020304" pitchFamily="18" charset="0"/>
                <a:sym typeface="+mn-ea"/>
              </a:rPr>
              <a:t>	</a:t>
            </a:r>
            <a:r>
              <a:rPr lang="fr-FR" sz="2400" b="1" dirty="0">
                <a:solidFill>
                  <a:srgbClr val="0070C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+mn-ea"/>
              </a:rPr>
              <a:t>LEÇON </a:t>
            </a:r>
            <a:r>
              <a:rPr lang="fr-FR" sz="2400" b="1" kern="0" dirty="0">
                <a:solidFill>
                  <a:srgbClr val="4472C4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等线 Light" panose="02010600030101010101" pitchFamily="2" charset="-122"/>
                <a:cs typeface="Times New Roman" panose="02020603050405020304" pitchFamily="18" charset="0"/>
                <a:sym typeface="+mn-ea"/>
              </a:rPr>
              <a:t>1 :</a:t>
            </a:r>
            <a:r>
              <a:rPr lang="fr-FR" sz="2400" b="1" kern="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等线 Light" panose="02010600030101010101" pitchFamily="2" charset="-122"/>
                <a:cs typeface="Times New Roman" panose="02020603050405020304" pitchFamily="18" charset="0"/>
                <a:sym typeface="+mn-ea"/>
              </a:rPr>
              <a:t> LA DECOUVERTE DE LA PLATE FORME « MOODLE »</a:t>
            </a:r>
            <a:endParaRPr lang="fr-FR" sz="2400" b="1" kern="0" dirty="0">
              <a:solidFill>
                <a:srgbClr val="2F5496"/>
              </a:solidFill>
              <a:effectLst/>
              <a:latin typeface="Calibri Light" panose="020F0302020204030204" pitchFamily="34" charset="0"/>
              <a:ea typeface="等线 Light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1200"/>
              </a:spcBef>
            </a:pPr>
            <a:r>
              <a:rPr lang="fr-FR" b="1" kern="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等线 Light" panose="02010600030101010101" pitchFamily="2" charset="-122"/>
                <a:cs typeface="Times New Roman" panose="02020603050405020304" pitchFamily="18" charset="0"/>
                <a:sym typeface="+mn-ea"/>
              </a:rPr>
              <a:t>		</a:t>
            </a:r>
            <a:r>
              <a:rPr lang="fr-FR" b="1" kern="0" dirty="0">
                <a:solidFill>
                  <a:srgbClr val="00B05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等线 Light" panose="02010600030101010101" pitchFamily="2" charset="-122"/>
                <a:cs typeface="Times New Roman" panose="02020603050405020304" pitchFamily="18" charset="0"/>
                <a:sym typeface="+mn-ea"/>
              </a:rPr>
              <a:t>CHAPITRE 1 </a:t>
            </a:r>
            <a:r>
              <a:rPr lang="fr-FR" b="1" kern="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等线 Light" panose="02010600030101010101" pitchFamily="2" charset="-122"/>
                <a:cs typeface="Times New Roman" panose="02020603050405020304" pitchFamily="18" charset="0"/>
                <a:sym typeface="+mn-ea"/>
              </a:rPr>
              <a:t>: Se connecter sur Moodle</a:t>
            </a:r>
            <a:endParaRPr lang="fr-FR" b="1" kern="0" dirty="0">
              <a:solidFill>
                <a:srgbClr val="2F5496"/>
              </a:solidFill>
              <a:effectLst/>
              <a:latin typeface="Calibri Light" panose="020F0302020204030204" pitchFamily="34" charset="0"/>
              <a:ea typeface="等线 Light" panose="02010600030101010101" pitchFamily="2" charset="-122"/>
              <a:cs typeface="Times New Roman" panose="02020603050405020304" pitchFamily="18" charset="0"/>
            </a:endParaRPr>
          </a:p>
          <a:p>
            <a:pPr lvl="0" indent="0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  <a:buSzPts val="1200"/>
              <a:buFont typeface="Cambria" panose="02040503050406030204" pitchFamily="18" charset="0"/>
              <a:buNone/>
            </a:pPr>
            <a:endParaRPr lang="fr-FR" sz="1800" b="1" dirty="0">
              <a:solidFill>
                <a:srgbClr val="000000"/>
              </a:solidFill>
              <a:effectLst/>
              <a:latin typeface="Cambria" panose="02040503050406030204" pitchFamily="18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lvl="0" indent="0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  <a:buSzPts val="1200"/>
              <a:buFont typeface="Cambria" panose="02040503050406030204" pitchFamily="18" charset="0"/>
              <a:buNone/>
            </a:pPr>
            <a:endParaRPr lang="fr-FR" sz="1800" b="1" dirty="0">
              <a:solidFill>
                <a:srgbClr val="000000"/>
              </a:solidFill>
              <a:effectLst/>
              <a:latin typeface="Cambria" panose="02040503050406030204" pitchFamily="18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lvl="0" indent="0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  <a:buSzPts val="1200"/>
              <a:buFont typeface="Cambria" panose="02040503050406030204" pitchFamily="18" charset="0"/>
              <a:buNone/>
            </a:pPr>
            <a:r>
              <a:rPr lang="fr-FR" sz="20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charset="0"/>
                <a:cs typeface="Times New Roman" panose="02020603050405020304" pitchFamily="18" charset="0"/>
              </a:rPr>
              <a:t>2. Accéder à la plateforme </a:t>
            </a:r>
            <a:endParaRPr lang="fr-FR" sz="2000" dirty="0">
              <a:effectLst/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fr-FR" sz="2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charset="0"/>
                <a:cs typeface="Times New Roman" panose="02020603050405020304" pitchFamily="18" charset="0"/>
              </a:rPr>
              <a:t>La plateforme MOODLE est accessible à tous (apprenants, tuteurs et aux enseignants) par identification avec </a:t>
            </a:r>
            <a:r>
              <a:rPr lang="fr-FR" sz="2000" b="1" dirty="0">
                <a:solidFill>
                  <a:srgbClr val="00B050"/>
                </a:solidFill>
                <a:effectLst/>
                <a:latin typeface="Cambria" panose="02040503050406030204" pitchFamily="18" charset="0"/>
                <a:ea typeface="Calibri" panose="020F0502020204030204" charset="0"/>
                <a:cs typeface="Times New Roman" panose="02020603050405020304" pitchFamily="18" charset="0"/>
              </a:rPr>
              <a:t>login</a:t>
            </a:r>
            <a:r>
              <a:rPr lang="fr-FR" sz="2000" dirty="0">
                <a:solidFill>
                  <a:srgbClr val="00B050"/>
                </a:solidFill>
                <a:effectLst/>
                <a:latin typeface="Cambria" panose="020405030504060302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fr-FR" sz="2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charset="0"/>
                <a:cs typeface="Times New Roman" panose="02020603050405020304" pitchFamily="18" charset="0"/>
              </a:rPr>
              <a:t>et </a:t>
            </a:r>
            <a:r>
              <a:rPr lang="fr-FR" sz="2000" b="1" dirty="0">
                <a:solidFill>
                  <a:srgbClr val="00B050"/>
                </a:solidFill>
                <a:effectLst/>
                <a:latin typeface="Cambria" panose="02040503050406030204" pitchFamily="18" charset="0"/>
                <a:ea typeface="Calibri" panose="020F0502020204030204" charset="0"/>
                <a:cs typeface="Times New Roman" panose="02020603050405020304" pitchFamily="18" charset="0"/>
              </a:rPr>
              <a:t>mot de passe</a:t>
            </a:r>
            <a:r>
              <a:rPr lang="fr-FR" sz="2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charset="0"/>
                <a:cs typeface="Times New Roman" panose="02020603050405020304" pitchFamily="18" charset="0"/>
              </a:rPr>
              <a:t>.</a:t>
            </a:r>
            <a:endParaRPr lang="fr-FR" sz="2000" dirty="0">
              <a:effectLst/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fr-FR" sz="2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charset="0"/>
                <a:cs typeface="Times New Roman" panose="02020603050405020304" pitchFamily="18" charset="0"/>
              </a:rPr>
              <a:t>Accès direct :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charset="0"/>
                <a:cs typeface="Times New Roman" panose="02020603050405020304" pitchFamily="18" charset="0"/>
              </a:rPr>
              <a:t> https://moodle.org</a:t>
            </a:r>
            <a:r>
              <a:rPr lang="fr-FR" sz="1800" dirty="0">
                <a:effectLst/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endParaRPr lang="fr-FR" sz="1800" dirty="0">
              <a:effectLst/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 </a:t>
            </a:r>
            <a:endParaRPr lang="fr-FR" sz="1800" dirty="0">
              <a:effectLst/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endParaRPr lang="fr-FR" sz="1800" dirty="0">
              <a:effectLst/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533400" y="596900"/>
            <a:ext cx="11328400" cy="4601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</a:pPr>
            <a:r>
              <a:rPr lang="fr-FR" sz="2400" b="1" kern="0" dirty="0">
                <a:solidFill>
                  <a:srgbClr val="FF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等线 Light" panose="02010600030101010101" pitchFamily="2" charset="-122"/>
                <a:cs typeface="Times New Roman" panose="02020603050405020304" pitchFamily="18" charset="0"/>
                <a:sym typeface="+mn-ea"/>
              </a:rPr>
              <a:t>SECTION 1</a:t>
            </a:r>
            <a:r>
              <a:rPr lang="fr-FR" sz="2400" b="1" kern="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等线 Light" panose="02010600030101010101" pitchFamily="2" charset="-122"/>
                <a:cs typeface="Times New Roman" panose="02020603050405020304" pitchFamily="18" charset="0"/>
                <a:sym typeface="+mn-ea"/>
              </a:rPr>
              <a:t> : L’ENVIRONNEMENT DE COURS </a:t>
            </a:r>
            <a:endParaRPr lang="fr-FR" sz="2400" b="1" kern="0" dirty="0">
              <a:solidFill>
                <a:srgbClr val="2F5496"/>
              </a:solidFill>
              <a:effectLst/>
              <a:latin typeface="Calibri Light" panose="020F0302020204030204" pitchFamily="34" charset="0"/>
              <a:ea typeface="等线 Light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1200"/>
              </a:spcBef>
            </a:pPr>
            <a:r>
              <a:rPr lang="fr-FR" sz="2400" b="1" kern="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等线 Light" panose="02010600030101010101" pitchFamily="2" charset="-122"/>
                <a:cs typeface="Times New Roman" panose="02020603050405020304" pitchFamily="18" charset="0"/>
                <a:sym typeface="+mn-ea"/>
              </a:rPr>
              <a:t>	</a:t>
            </a:r>
            <a:r>
              <a:rPr lang="fr-FR" sz="2400" b="1" dirty="0">
                <a:solidFill>
                  <a:srgbClr val="0070C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+mn-ea"/>
              </a:rPr>
              <a:t>LEÇON </a:t>
            </a:r>
            <a:r>
              <a:rPr lang="fr-FR" sz="2400" b="1" kern="0" dirty="0">
                <a:solidFill>
                  <a:srgbClr val="4472C4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等线 Light" panose="02010600030101010101" pitchFamily="2" charset="-122"/>
                <a:cs typeface="Times New Roman" panose="02020603050405020304" pitchFamily="18" charset="0"/>
                <a:sym typeface="+mn-ea"/>
              </a:rPr>
              <a:t>1 :</a:t>
            </a:r>
            <a:r>
              <a:rPr lang="fr-FR" sz="2400" b="1" kern="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等线 Light" panose="02010600030101010101" pitchFamily="2" charset="-122"/>
                <a:cs typeface="Times New Roman" panose="02020603050405020304" pitchFamily="18" charset="0"/>
                <a:sym typeface="+mn-ea"/>
              </a:rPr>
              <a:t> LA DECOUVERTE DE LA PLATE FORME « MOODLE »</a:t>
            </a:r>
            <a:endParaRPr lang="fr-FR" sz="2400" b="1" kern="0" dirty="0">
              <a:solidFill>
                <a:srgbClr val="2F5496"/>
              </a:solidFill>
              <a:effectLst/>
              <a:latin typeface="Calibri Light" panose="020F0302020204030204" pitchFamily="34" charset="0"/>
              <a:ea typeface="等线 Light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1200"/>
              </a:spcBef>
            </a:pPr>
            <a:r>
              <a:rPr lang="fr-FR" b="1" kern="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等线 Light" panose="02010600030101010101" pitchFamily="2" charset="-122"/>
                <a:cs typeface="Times New Roman" panose="02020603050405020304" pitchFamily="18" charset="0"/>
                <a:sym typeface="+mn-ea"/>
              </a:rPr>
              <a:t>		</a:t>
            </a:r>
            <a:r>
              <a:rPr lang="fr-FR" b="1" kern="0" dirty="0">
                <a:solidFill>
                  <a:srgbClr val="00B05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等线 Light" panose="02010600030101010101" pitchFamily="2" charset="-122"/>
                <a:cs typeface="Times New Roman" panose="02020603050405020304" pitchFamily="18" charset="0"/>
                <a:sym typeface="+mn-ea"/>
              </a:rPr>
              <a:t>CHAPITRE 1 </a:t>
            </a:r>
            <a:r>
              <a:rPr lang="fr-FR" b="1" kern="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等线 Light" panose="02010600030101010101" pitchFamily="2" charset="-122"/>
                <a:cs typeface="Times New Roman" panose="02020603050405020304" pitchFamily="18" charset="0"/>
                <a:sym typeface="+mn-ea"/>
              </a:rPr>
              <a:t>: Se connecter sur Moodle</a:t>
            </a:r>
            <a:endParaRPr lang="fr-FR" b="1" kern="0" dirty="0">
              <a:solidFill>
                <a:srgbClr val="2F5496"/>
              </a:solidFill>
              <a:effectLst/>
              <a:latin typeface="Calibri Light" panose="020F0302020204030204" pitchFamily="34" charset="0"/>
              <a:ea typeface="等线 Light" panose="02010600030101010101" pitchFamily="2" charset="-122"/>
              <a:cs typeface="Times New Roman" panose="02020603050405020304" pitchFamily="18" charset="0"/>
            </a:endParaRPr>
          </a:p>
          <a:p>
            <a:pPr lvl="0" indent="0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  <a:buSzPts val="1200"/>
              <a:buFont typeface="Cambria" panose="02040503050406030204" pitchFamily="18" charset="0"/>
              <a:buNone/>
            </a:pPr>
            <a:endParaRPr lang="fr-FR" sz="1800" b="1" dirty="0">
              <a:solidFill>
                <a:srgbClr val="000000"/>
              </a:solidFill>
              <a:effectLst/>
              <a:latin typeface="Cambria" panose="02040503050406030204" pitchFamily="18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lvl="0" indent="0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  <a:buSzPts val="1200"/>
              <a:buFont typeface="Cambria" panose="02040503050406030204" pitchFamily="18" charset="0"/>
              <a:buNone/>
            </a:pPr>
            <a:endParaRPr lang="fr-FR" sz="1800" b="1" dirty="0">
              <a:solidFill>
                <a:srgbClr val="000000"/>
              </a:solidFill>
              <a:effectLst/>
              <a:latin typeface="Cambria" panose="02040503050406030204" pitchFamily="18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lvl="0" indent="0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  <a:buSzPts val="1200"/>
              <a:buFont typeface="Cambria" panose="02040503050406030204" pitchFamily="18" charset="0"/>
              <a:buNone/>
            </a:pPr>
            <a:r>
              <a:rPr lang="fr-FR" sz="20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charset="0"/>
                <a:cs typeface="Times New Roman" panose="02020603050405020304" pitchFamily="18" charset="0"/>
              </a:rPr>
              <a:t>2. Accéder à la plateforme </a:t>
            </a:r>
            <a:endParaRPr lang="fr-FR" sz="2000" dirty="0">
              <a:effectLst/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fr-FR" sz="2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charset="0"/>
                <a:cs typeface="Times New Roman" panose="02020603050405020304" pitchFamily="18" charset="0"/>
              </a:rPr>
              <a:t>La plateforme MOODLE est accessible à tous (apprenants, tuteurs et aux enseignants) par identification avec </a:t>
            </a:r>
            <a:r>
              <a:rPr lang="fr-FR" sz="2000" b="1" dirty="0">
                <a:solidFill>
                  <a:srgbClr val="00B050"/>
                </a:solidFill>
                <a:effectLst/>
                <a:latin typeface="Cambria" panose="02040503050406030204" pitchFamily="18" charset="0"/>
                <a:ea typeface="Calibri" panose="020F0502020204030204" charset="0"/>
                <a:cs typeface="Times New Roman" panose="02020603050405020304" pitchFamily="18" charset="0"/>
              </a:rPr>
              <a:t>login</a:t>
            </a:r>
            <a:r>
              <a:rPr lang="fr-FR" sz="2000" dirty="0">
                <a:solidFill>
                  <a:srgbClr val="00B050"/>
                </a:solidFill>
                <a:effectLst/>
                <a:latin typeface="Cambria" panose="020405030504060302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fr-FR" sz="2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charset="0"/>
                <a:cs typeface="Times New Roman" panose="02020603050405020304" pitchFamily="18" charset="0"/>
              </a:rPr>
              <a:t>et </a:t>
            </a:r>
            <a:r>
              <a:rPr lang="fr-FR" sz="2000" b="1" dirty="0">
                <a:solidFill>
                  <a:srgbClr val="00B050"/>
                </a:solidFill>
                <a:effectLst/>
                <a:latin typeface="Cambria" panose="02040503050406030204" pitchFamily="18" charset="0"/>
                <a:ea typeface="Calibri" panose="020F0502020204030204" charset="0"/>
                <a:cs typeface="Times New Roman" panose="02020603050405020304" pitchFamily="18" charset="0"/>
              </a:rPr>
              <a:t>mot de passe</a:t>
            </a:r>
            <a:r>
              <a:rPr lang="fr-FR" sz="2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charset="0"/>
                <a:cs typeface="Times New Roman" panose="02020603050405020304" pitchFamily="18" charset="0"/>
              </a:rPr>
              <a:t>.</a:t>
            </a:r>
            <a:endParaRPr lang="fr-FR" sz="2000" dirty="0">
              <a:effectLst/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fr-FR" sz="2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charset="0"/>
                <a:cs typeface="Times New Roman" panose="02020603050405020304" pitchFamily="18" charset="0"/>
              </a:rPr>
              <a:t>Accès direct :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charset="0"/>
                <a:cs typeface="Times New Roman" panose="02020603050405020304" pitchFamily="18" charset="0"/>
              </a:rPr>
              <a:t> https://moodle.org</a:t>
            </a:r>
            <a:r>
              <a:rPr lang="fr-FR" sz="1800" dirty="0">
                <a:effectLst/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endParaRPr lang="fr-FR" sz="1800" dirty="0">
              <a:effectLst/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 </a:t>
            </a:r>
            <a:endParaRPr lang="fr-FR" sz="1800" dirty="0">
              <a:effectLst/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endParaRPr lang="fr-FR" sz="1800" dirty="0">
              <a:effectLst/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533400" y="596900"/>
            <a:ext cx="11328400" cy="52939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07000"/>
              </a:lnSpc>
              <a:spcBef>
                <a:spcPts val="1200"/>
              </a:spcBef>
            </a:pPr>
            <a:r>
              <a:rPr lang="fr-FR" sz="2400" b="1" kern="0" dirty="0">
                <a:solidFill>
                  <a:srgbClr val="FF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等线 Light" panose="02010600030101010101" pitchFamily="2" charset="-122"/>
                <a:cs typeface="Times New Roman" panose="02020603050405020304" pitchFamily="18" charset="0"/>
                <a:sym typeface="+mn-ea"/>
              </a:rPr>
              <a:t>SECTION 1</a:t>
            </a:r>
            <a:r>
              <a:rPr lang="fr-FR" sz="2400" b="1" kern="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等线 Light" panose="02010600030101010101" pitchFamily="2" charset="-122"/>
                <a:cs typeface="Times New Roman" panose="02020603050405020304" pitchFamily="18" charset="0"/>
                <a:sym typeface="+mn-ea"/>
              </a:rPr>
              <a:t> : L’ENVIRONNEMENT DE COURS </a:t>
            </a:r>
            <a:endParaRPr lang="fr-FR" sz="2400" b="1" kern="0" dirty="0">
              <a:solidFill>
                <a:srgbClr val="2F5496"/>
              </a:solidFill>
              <a:effectLst/>
              <a:latin typeface="Calibri Light" panose="020F0302020204030204" pitchFamily="34" charset="0"/>
              <a:ea typeface="等线 Light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1200"/>
              </a:spcBef>
            </a:pPr>
            <a:r>
              <a:rPr lang="fr-FR" sz="2400" b="1" kern="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等线 Light" panose="02010600030101010101" pitchFamily="2" charset="-122"/>
                <a:cs typeface="Times New Roman" panose="02020603050405020304" pitchFamily="18" charset="0"/>
                <a:sym typeface="+mn-ea"/>
              </a:rPr>
              <a:t>	</a:t>
            </a:r>
            <a:r>
              <a:rPr lang="fr-FR" sz="2400" b="1" dirty="0">
                <a:solidFill>
                  <a:srgbClr val="0070C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+mn-ea"/>
              </a:rPr>
              <a:t>LEÇON 1 </a:t>
            </a:r>
            <a:r>
              <a:rPr lang="fr-FR" sz="2400" b="1" kern="0" dirty="0">
                <a:solidFill>
                  <a:srgbClr val="4472C4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等线 Light" panose="02010600030101010101" pitchFamily="2" charset="-122"/>
                <a:cs typeface="Times New Roman" panose="02020603050405020304" pitchFamily="18" charset="0"/>
                <a:sym typeface="+mn-ea"/>
              </a:rPr>
              <a:t>:</a:t>
            </a:r>
            <a:r>
              <a:rPr lang="fr-FR" sz="2400" b="1" kern="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等线 Light" panose="02010600030101010101" pitchFamily="2" charset="-122"/>
                <a:cs typeface="Times New Roman" panose="02020603050405020304" pitchFamily="18" charset="0"/>
                <a:sym typeface="+mn-ea"/>
              </a:rPr>
              <a:t> LA DECOUVERTE DE LA PLATE FORME « MOODLE »</a:t>
            </a:r>
            <a:endParaRPr lang="fr-FR" sz="2400" b="1" kern="0" dirty="0">
              <a:solidFill>
                <a:srgbClr val="2F5496"/>
              </a:solidFill>
              <a:effectLst/>
              <a:latin typeface="Calibri Light" panose="020F0302020204030204" pitchFamily="34" charset="0"/>
              <a:ea typeface="等线 Light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1200"/>
              </a:spcBef>
            </a:pPr>
            <a:r>
              <a:rPr lang="fr-FR" b="1" kern="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等线 Light" panose="02010600030101010101" pitchFamily="2" charset="-122"/>
                <a:cs typeface="Times New Roman" panose="02020603050405020304" pitchFamily="18" charset="0"/>
                <a:sym typeface="+mn-ea"/>
              </a:rPr>
              <a:t>		</a:t>
            </a:r>
            <a:r>
              <a:rPr lang="fr-FR" b="1" kern="0" dirty="0">
                <a:solidFill>
                  <a:srgbClr val="00B05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等线 Light" panose="02010600030101010101" pitchFamily="2" charset="-122"/>
                <a:cs typeface="Times New Roman" panose="02020603050405020304" pitchFamily="18" charset="0"/>
                <a:sym typeface="+mn-ea"/>
              </a:rPr>
              <a:t>CHAPITRE 2 </a:t>
            </a:r>
            <a:r>
              <a:rPr lang="fr-FR" b="1" kern="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等线 Light" panose="02010600030101010101" pitchFamily="2" charset="-122"/>
                <a:cs typeface="Times New Roman" panose="02020603050405020304" pitchFamily="18" charset="0"/>
                <a:sym typeface="+mn-ea"/>
              </a:rPr>
              <a:t>: </a:t>
            </a:r>
            <a:r>
              <a:rPr lang="fr-FR" b="1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+mn-ea"/>
              </a:rPr>
              <a:t>installer Moodle sur Android/Ios</a:t>
            </a:r>
            <a:endParaRPr lang="fr-FR" b="1" kern="0" dirty="0">
              <a:solidFill>
                <a:srgbClr val="2F5496"/>
              </a:solidFill>
              <a:effectLst/>
              <a:latin typeface="Calibri Light" panose="020F0302020204030204" pitchFamily="34" charset="0"/>
              <a:ea typeface="等线 Light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 </a:t>
            </a:r>
            <a:endParaRPr lang="fr-FR" sz="1800" dirty="0">
              <a:effectLst/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fr-FR" sz="1800" b="1" dirty="0">
                <a:effectLst/>
                <a:latin typeface="Cambria" panose="02040503050406030204" pitchFamily="18" charset="0"/>
                <a:ea typeface="Calibri" panose="020F0502020204030204" charset="0"/>
                <a:cs typeface="Times New Roman" panose="02020603050405020304" pitchFamily="18" charset="0"/>
              </a:rPr>
              <a:t>Moodle « Mobile »</a:t>
            </a:r>
            <a:endParaRPr lang="fr-FR" sz="1800" dirty="0">
              <a:effectLst/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Cambria" panose="02040503050406030204" pitchFamily="18" charset="0"/>
                <a:ea typeface="Calibri" panose="020F0502020204030204" charset="0"/>
                <a:cs typeface="Times New Roman" panose="02020603050405020304" pitchFamily="18" charset="0"/>
              </a:rPr>
              <a:t>On peut avoir accès à Moodle sur son téléphone Android, via le lien :</a:t>
            </a:r>
            <a:endParaRPr lang="fr-FR" sz="1800" dirty="0">
              <a:effectLst/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Cambria" panose="02040503050406030204" pitchFamily="18" charset="0"/>
                <a:ea typeface="Calibri" panose="020F0502020204030204" charset="0"/>
                <a:cs typeface="Times New Roman" panose="02020603050405020304" pitchFamily="18" charset="0"/>
              </a:rPr>
              <a:t>		</a:t>
            </a:r>
            <a:r>
              <a:rPr lang="fr-FR" sz="1800" u="sng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charset="0"/>
                <a:cs typeface="Times New Roman" panose="02020603050405020304" pitchFamily="18" charset="0"/>
                <a:hlinkClick r:id="rId1"/>
              </a:rPr>
              <a:t>https://play.google.com/store/apps/details?id=com.moodle.moodlemobile</a:t>
            </a:r>
            <a:endParaRPr lang="fr-FR" sz="1800" dirty="0">
              <a:effectLst/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charset="0"/>
                <a:cs typeface="Times New Roman" panose="02020603050405020304" pitchFamily="18" charset="0"/>
              </a:rPr>
              <a:t> </a:t>
            </a:r>
            <a:endParaRPr lang="fr-FR" sz="1800" dirty="0">
              <a:effectLst/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lvl="0" indent="0">
              <a:lnSpc>
                <a:spcPct val="107000"/>
              </a:lnSpc>
              <a:spcAft>
                <a:spcPts val="800"/>
              </a:spcAft>
              <a:buFont typeface="+mj-lt"/>
              <a:buNone/>
            </a:pPr>
            <a:r>
              <a:rPr lang="fr-FR" sz="1800" b="1" dirty="0">
                <a:effectLst/>
                <a:latin typeface="Cambria" panose="02040503050406030204" pitchFamily="18" charset="0"/>
                <a:ea typeface="Calibri" panose="020F0502020204030204" charset="0"/>
                <a:cs typeface="Times New Roman" panose="02020603050405020304" pitchFamily="18" charset="0"/>
              </a:rPr>
              <a:t>2.   La documentation</a:t>
            </a:r>
            <a:endParaRPr lang="fr-FR" sz="1800" dirty="0">
              <a:effectLst/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indent="449580">
              <a:lnSpc>
                <a:spcPct val="107000"/>
              </a:lnSpc>
              <a:spcBef>
                <a:spcPts val="200"/>
              </a:spcBef>
            </a:pPr>
            <a:r>
              <a:rPr lang="fr-FR" sz="1800" i="1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等线 Light" panose="02010600030101010101" pitchFamily="2" charset="-122"/>
                <a:cs typeface="Cambria" panose="02040503050406030204" pitchFamily="18" charset="0"/>
              </a:rPr>
              <a:t>MoodleDocs</a:t>
            </a:r>
            <a:r>
              <a:rPr lang="fr-FR" sz="18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等线 Light" panose="02010600030101010101" pitchFamily="2" charset="-122"/>
                <a:cs typeface="Cambria" panose="02040503050406030204" pitchFamily="18" charset="0"/>
              </a:rPr>
              <a:t> est la documentation de Moodle, pour ouvrir la ressource, on y accède via le lien :</a:t>
            </a:r>
            <a:endParaRPr lang="fr-FR" sz="1800" dirty="0">
              <a:solidFill>
                <a:schemeClr val="tx1"/>
              </a:solidFill>
              <a:effectLst/>
              <a:latin typeface="Cambria" panose="02040503050406030204" pitchFamily="18" charset="0"/>
              <a:ea typeface="等线 Light" panose="02010600030101010101" pitchFamily="2" charset="-122"/>
              <a:cs typeface="Cambria" panose="020405030504060302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 </a:t>
            </a:r>
            <a:endParaRPr lang="fr-FR" sz="1800" dirty="0">
              <a:effectLst/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449580" indent="449580">
              <a:lnSpc>
                <a:spcPct val="107000"/>
              </a:lnSpc>
              <a:spcAft>
                <a:spcPts val="800"/>
              </a:spcAft>
            </a:pPr>
            <a:r>
              <a:rPr lang="fr-FR" sz="1800" u="sng" dirty="0">
                <a:solidFill>
                  <a:srgbClr val="000000"/>
                </a:solidFill>
                <a:effectLst/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  <a:hlinkClick r:id="rId2"/>
              </a:rPr>
              <a:t>http://docs.moodle.org/fr/</a:t>
            </a:r>
            <a:r>
              <a:rPr lang="fr-FR" sz="1800" dirty="0">
                <a:effectLst/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endParaRPr lang="fr-FR" sz="1800" dirty="0">
              <a:effectLst/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449580" indent="449580">
              <a:lnSpc>
                <a:spcPct val="107000"/>
              </a:lnSpc>
              <a:spcAft>
                <a:spcPts val="800"/>
              </a:spcAft>
            </a:pPr>
            <a:endParaRPr lang="fr-FR" sz="1800" dirty="0">
              <a:effectLst/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95300" y="584200"/>
            <a:ext cx="11391900" cy="54984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07000"/>
              </a:lnSpc>
              <a:spcBef>
                <a:spcPts val="1200"/>
              </a:spcBef>
            </a:pPr>
            <a:r>
              <a:rPr lang="fr-FR" sz="2000" b="1" kern="0" dirty="0">
                <a:solidFill>
                  <a:srgbClr val="FF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等线 Light" panose="02010600030101010101" pitchFamily="2" charset="-122"/>
                <a:cs typeface="Times New Roman" panose="02020603050405020304" pitchFamily="18" charset="0"/>
                <a:sym typeface="+mn-ea"/>
              </a:rPr>
              <a:t>SECTION 1</a:t>
            </a:r>
            <a:r>
              <a:rPr lang="fr-FR" sz="2000" b="1" kern="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等线 Light" panose="02010600030101010101" pitchFamily="2" charset="-122"/>
                <a:cs typeface="Times New Roman" panose="02020603050405020304" pitchFamily="18" charset="0"/>
                <a:sym typeface="+mn-ea"/>
              </a:rPr>
              <a:t> : L’ENVIRONNEMENT DE COURS </a:t>
            </a:r>
            <a:endParaRPr lang="fr-FR" sz="2000" b="1" kern="0" dirty="0">
              <a:solidFill>
                <a:srgbClr val="4472C4"/>
              </a:solidFill>
              <a:effectLst>
                <a:outerShdw blurRad="38100" dist="19050" dir="2700000" algn="tl">
                  <a:schemeClr val="dk1">
                    <a:alpha val="40000"/>
                  </a:schemeClr>
                </a:outerShdw>
              </a:effectLst>
              <a:latin typeface="Calibri" panose="020F0502020204030204" charset="0"/>
              <a:ea typeface="等线 Light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1200"/>
              </a:spcBef>
            </a:pPr>
            <a:r>
              <a:rPr lang="fr-FR" sz="2000" b="1" kern="0" dirty="0">
                <a:solidFill>
                  <a:srgbClr val="4472C4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等线 Light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fr-FR" sz="2000" b="1" dirty="0">
                <a:solidFill>
                  <a:srgbClr val="0070C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+mn-ea"/>
              </a:rPr>
              <a:t>LEÇON </a:t>
            </a:r>
            <a:r>
              <a:rPr lang="fr-FR" sz="2000" b="1" kern="0" dirty="0">
                <a:solidFill>
                  <a:srgbClr val="4472C4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等线 Light" panose="02010600030101010101" pitchFamily="2" charset="-122"/>
                <a:cs typeface="Times New Roman" panose="02020603050405020304" pitchFamily="18" charset="0"/>
              </a:rPr>
              <a:t>2 :</a:t>
            </a:r>
            <a:r>
              <a:rPr lang="fr-FR" sz="2000" b="1" kern="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等线 Light" panose="02010600030101010101" pitchFamily="2" charset="-122"/>
                <a:cs typeface="Times New Roman" panose="02020603050405020304" pitchFamily="18" charset="0"/>
              </a:rPr>
              <a:t> LA DECOUVERTE DE LA PLATEFORME DE IFSM</a:t>
            </a:r>
            <a:endParaRPr lang="fr-FR" sz="2000" b="1" kern="0" dirty="0">
              <a:solidFill>
                <a:srgbClr val="2F5496"/>
              </a:solidFill>
              <a:effectLst/>
              <a:latin typeface="Calibri Light" panose="020F0302020204030204" pitchFamily="34" charset="0"/>
              <a:ea typeface="等线 Light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1200"/>
              </a:spcBef>
            </a:pPr>
            <a:r>
              <a:rPr lang="fr-FR" sz="1800" b="1" kern="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等线 Light" panose="02010600030101010101" pitchFamily="2" charset="-122"/>
                <a:cs typeface="Times New Roman" panose="02020603050405020304" pitchFamily="18" charset="0"/>
              </a:rPr>
              <a:t>		</a:t>
            </a:r>
            <a:r>
              <a:rPr lang="fr-FR" sz="2000" b="1" kern="0" dirty="0">
                <a:solidFill>
                  <a:srgbClr val="00B05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等线 Light" panose="02010600030101010101" pitchFamily="2" charset="-122"/>
                <a:cs typeface="Times New Roman" panose="02020603050405020304" pitchFamily="18" charset="0"/>
              </a:rPr>
              <a:t>CHAPITRE 1</a:t>
            </a:r>
            <a:r>
              <a:rPr lang="fr-FR" sz="2000" b="1" kern="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等线 Light" panose="02010600030101010101" pitchFamily="2" charset="-122"/>
                <a:cs typeface="Times New Roman" panose="02020603050405020304" pitchFamily="18" charset="0"/>
              </a:rPr>
              <a:t> : Accès à la plate-forme</a:t>
            </a:r>
            <a:endParaRPr lang="fr-FR" sz="1800" b="1" kern="0" dirty="0">
              <a:solidFill>
                <a:srgbClr val="2F5496"/>
              </a:solidFill>
              <a:effectLst/>
              <a:latin typeface="Calibri Light" panose="020F0302020204030204" pitchFamily="34" charset="0"/>
              <a:ea typeface="等线 Light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 </a:t>
            </a:r>
            <a:endParaRPr lang="fr-FR" sz="1800" dirty="0">
              <a:effectLst/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charset="0"/>
                <a:cs typeface="Times New Roman" panose="02020603050405020304" pitchFamily="18" charset="0"/>
              </a:rPr>
              <a:t>La plate-forme pédagogique de </a:t>
            </a:r>
            <a:r>
              <a:rPr lang="fr-FR" sz="1800" b="1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charset="0"/>
                <a:cs typeface="Times New Roman" panose="02020603050405020304" pitchFamily="18" charset="0"/>
              </a:rPr>
              <a:t>IFSM </a:t>
            </a:r>
            <a:r>
              <a:rPr lang="fr-FR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charset="0"/>
                <a:cs typeface="Times New Roman" panose="02020603050405020304" pitchFamily="18" charset="0"/>
              </a:rPr>
              <a:t>est accessible aux apprenants et aux enseignants (titulaire, gestionnaire, auteurs et co-auteurs de cours) par identification avec </a:t>
            </a:r>
            <a:r>
              <a:rPr lang="fr-FR" sz="1800" b="1" dirty="0" err="1">
                <a:solidFill>
                  <a:srgbClr val="00B050"/>
                </a:solidFill>
                <a:effectLst/>
                <a:latin typeface="Cambria" panose="02040503050406030204" pitchFamily="18" charset="0"/>
                <a:ea typeface="Calibri" panose="020F0502020204030204" charset="0"/>
                <a:cs typeface="Times New Roman" panose="02020603050405020304" pitchFamily="18" charset="0"/>
              </a:rPr>
              <a:t>nom_utilisateur</a:t>
            </a:r>
            <a:r>
              <a:rPr lang="fr-FR" sz="1800" dirty="0">
                <a:solidFill>
                  <a:srgbClr val="00B050"/>
                </a:solidFill>
                <a:effectLst/>
                <a:latin typeface="Cambria" panose="020405030504060302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fr-FR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charset="0"/>
                <a:cs typeface="Times New Roman" panose="02020603050405020304" pitchFamily="18" charset="0"/>
              </a:rPr>
              <a:t>et </a:t>
            </a:r>
            <a:r>
              <a:rPr lang="fr-FR" sz="1800" b="1" dirty="0">
                <a:solidFill>
                  <a:srgbClr val="00B050"/>
                </a:solidFill>
                <a:effectLst/>
                <a:latin typeface="Cambria" panose="02040503050406030204" pitchFamily="18" charset="0"/>
                <a:ea typeface="Calibri" panose="020F0502020204030204" charset="0"/>
                <a:cs typeface="Times New Roman" panose="02020603050405020304" pitchFamily="18" charset="0"/>
              </a:rPr>
              <a:t>mot de passe</a:t>
            </a:r>
            <a:r>
              <a:rPr lang="fr-FR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charset="0"/>
                <a:cs typeface="Times New Roman" panose="02020603050405020304" pitchFamily="18" charset="0"/>
              </a:rPr>
              <a:t>.</a:t>
            </a:r>
            <a:endParaRPr lang="fr-FR" sz="1800" dirty="0">
              <a:effectLst/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fr-FR" sz="1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libri" panose="020F0502020204030204" charset="0"/>
                <a:cs typeface="Times New Roman" panose="02020603050405020304" pitchFamily="18" charset="0"/>
              </a:rPr>
              <a:t>Les apprenants doivent impérativement s’inscrire à la scolarité du groupe IFSM avant d’obtenir un compte d’accès à la plate-forme.</a:t>
            </a:r>
            <a:br>
              <a:rPr lang="fr-FR" sz="1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libri" panose="020F0502020204030204" charset="0"/>
                <a:cs typeface="Times New Roman" panose="02020603050405020304" pitchFamily="18" charset="0"/>
              </a:rPr>
            </a:br>
            <a:endParaRPr lang="fr-FR" sz="1800" dirty="0">
              <a:effectLst/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charset="0"/>
                <a:cs typeface="Times New Roman" panose="02020603050405020304" pitchFamily="18" charset="0"/>
              </a:rPr>
              <a:t> Accès direct :</a:t>
            </a:r>
            <a:r>
              <a:rPr lang="fr-FR" sz="1800" b="1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charset="0"/>
                <a:cs typeface="Times New Roman" panose="02020603050405020304" pitchFamily="18" charset="0"/>
              </a:rPr>
              <a:t> https://</a:t>
            </a:r>
            <a:r>
              <a:rPr lang="fr-FR" sz="1800" b="1" i="1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libri" panose="020F0502020204030204" charset="0"/>
                <a:cs typeface="Times New Roman" panose="02020603050405020304" pitchFamily="18" charset="0"/>
              </a:rPr>
              <a:t>ifsmcoursenligne.net</a:t>
            </a:r>
            <a:r>
              <a:rPr lang="fr-FR" sz="1800" b="1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charset="0"/>
                <a:cs typeface="Times New Roman" panose="02020603050405020304" pitchFamily="18" charset="0"/>
              </a:rPr>
              <a:t>/</a:t>
            </a:r>
            <a:r>
              <a:rPr lang="fr-FR" sz="1800" dirty="0">
                <a:effectLst/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endParaRPr lang="fr-FR" sz="1800" dirty="0">
              <a:effectLst/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 </a:t>
            </a:r>
            <a:endParaRPr lang="fr-FR" sz="1800" dirty="0">
              <a:effectLst/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"/>
              <a:tabLst>
                <a:tab pos="266700" algn="l"/>
              </a:tabLst>
            </a:pPr>
            <a:r>
              <a:rPr lang="fr-FR" sz="1800" dirty="0">
                <a:effectLst/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Lancer votre navigateur préféré (</a:t>
            </a:r>
            <a:r>
              <a:rPr lang="fr-FR" sz="1800" b="1" dirty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ang="0" scaled="0"/>
                </a:gradFill>
                <a:effectLst/>
                <a:latin typeface="Arial" panose="020B0604020202020204" pitchFamily="34" charset="0"/>
                <a:ea typeface="Calibri" panose="020F0502020204030204" charset="0"/>
                <a:cs typeface="Times New Roman" panose="02020603050405020304" pitchFamily="18" charset="0"/>
              </a:rPr>
              <a:t>Edge</a:t>
            </a:r>
            <a:r>
              <a:rPr lang="fr-F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fr-FR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Opera</a:t>
            </a:r>
            <a:r>
              <a:rPr lang="fr-F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1800" b="1" dirty="0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ang="0" scaled="0"/>
                </a:gradFill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Google Chrome</a:t>
            </a:r>
            <a:r>
              <a:rPr lang="fr-F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fr-FR" sz="1800" b="1" dirty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ang="0" scaled="0"/>
                </a:gradFill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Mozilla Firefox</a:t>
            </a:r>
            <a:r>
              <a:rPr lang="en-US" sz="1800" b="1" dirty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ang="0" scaled="0"/>
                </a:gradFill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fr-F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.........)</a:t>
            </a:r>
            <a:endParaRPr lang="fr-FR" sz="1800" dirty="0">
              <a:effectLst/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3" name="Image 2" descr="IMG_25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24070" y="5074920"/>
            <a:ext cx="2220595" cy="10102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p="http://schemas.openxmlformats.org/presentationml/2006/main">
  <p:tag name="KSO_WM_UNIT_DIAGRAM_MODELTYPE" val="dynamicNum"/>
  <p:tag name="KSO_WM_BEAUTIFY_FLAG" val="#wm#"/>
  <p:tag name="KSO_WM_UNIT_TYPE" val="ζ_h_f"/>
  <p:tag name="KSO_WM_UNIT_DYNMNUM_TYPE" val="1"/>
  <p:tag name="KSO_WM_DYNAMICNUM_SPEED" val="3"/>
  <p:tag name="KSO_WM_UNIT_DYNMNUM_DGM_ANIMTYPE" val="5"/>
  <p:tag name="KSO_WM_UNIT_INDEX" val="1637768383477_1_1"/>
</p:tagLst>
</file>

<file path=ppt/theme/theme1.xml><?xml version="1.0" encoding="utf-8"?>
<a:theme xmlns:a="http://schemas.openxmlformats.org/drawingml/2006/main" name="Galerie">
  <a:themeElements>
    <a:clrScheme name="Galerie">
      <a:dk1>
        <a:sysClr val="windowText" lastClr="000000"/>
      </a:dk1>
      <a:lt1>
        <a:sysClr val="window" lastClr="FFFFFF"/>
      </a:lt1>
      <a:dk2>
        <a:srgbClr val="454545"/>
      </a:dk2>
      <a:lt2>
        <a:srgbClr val="EDEBE7"/>
      </a:lt2>
      <a:accent1>
        <a:srgbClr val="5FA534"/>
      </a:accent1>
      <a:accent2>
        <a:srgbClr val="DCAB34"/>
      </a:accent2>
      <a:accent3>
        <a:srgbClr val="D26D23"/>
      </a:accent3>
      <a:accent4>
        <a:srgbClr val="972323"/>
      </a:accent4>
      <a:accent5>
        <a:srgbClr val="236797"/>
      </a:accent5>
      <a:accent6>
        <a:srgbClr val="2FB6C6"/>
      </a:accent6>
      <a:hlink>
        <a:srgbClr val="8FC639"/>
      </a:hlink>
      <a:folHlink>
        <a:srgbClr val="E7C272"/>
      </a:folHlink>
    </a:clrScheme>
    <a:fontScheme name="Galerie">
      <a:majorFont>
        <a:latin typeface="Palatino Linotype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e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0</TotalTime>
  <Words>7814</Words>
  <Application>WPS Presentation</Application>
  <PresentationFormat>Grand écran</PresentationFormat>
  <Paragraphs>262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7" baseType="lpstr">
      <vt:lpstr>Arial</vt:lpstr>
      <vt:lpstr>SimSun</vt:lpstr>
      <vt:lpstr>Wingdings</vt:lpstr>
      <vt:lpstr>Microsoft YaHei</vt:lpstr>
      <vt:lpstr>Arial Unicode MS</vt:lpstr>
      <vt:lpstr>Calibri</vt:lpstr>
      <vt:lpstr>Times New Roman</vt:lpstr>
      <vt:lpstr>Palatino Linotype</vt:lpstr>
      <vt:lpstr>等线 Light</vt:lpstr>
      <vt:lpstr>Calibri Light</vt:lpstr>
      <vt:lpstr>Cambria</vt:lpstr>
      <vt:lpstr>Symbol</vt:lpstr>
      <vt:lpstr>Wingdings</vt:lpstr>
      <vt:lpstr>Segoe UI</vt:lpstr>
      <vt:lpstr>Galerie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GODONOU EDMOND</dc:creator>
  <cp:lastModifiedBy>GODONOU EDMOND</cp:lastModifiedBy>
  <cp:revision>11</cp:revision>
  <dcterms:created xsi:type="dcterms:W3CDTF">2021-08-20T15:34:00Z</dcterms:created>
  <dcterms:modified xsi:type="dcterms:W3CDTF">2021-12-08T18:12:13Z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83E3EC72F3734E69B9912770AEECA3FE</vt:lpwstr>
  </property>
  <property fmtid="{D5CDD505-2E9C-101B-9397-08002B2CF9AE}" pid="3" name="KSOProductBuildVer">
    <vt:lpwstr>1036-11.2.0.10382</vt:lpwstr>
  </property>
</Properties>
</file>